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3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3"/>
  </p:notesMasterIdLst>
  <p:handoutMasterIdLst>
    <p:handoutMasterId r:id="rId44"/>
  </p:handoutMasterIdLst>
  <p:sldIdLst>
    <p:sldId id="343" r:id="rId2"/>
    <p:sldId id="370" r:id="rId3"/>
    <p:sldId id="331" r:id="rId4"/>
    <p:sldId id="347" r:id="rId5"/>
    <p:sldId id="363" r:id="rId6"/>
    <p:sldId id="364" r:id="rId7"/>
    <p:sldId id="348" r:id="rId8"/>
    <p:sldId id="390" r:id="rId9"/>
    <p:sldId id="366" r:id="rId10"/>
    <p:sldId id="391" r:id="rId11"/>
    <p:sldId id="392" r:id="rId12"/>
    <p:sldId id="393" r:id="rId13"/>
    <p:sldId id="394" r:id="rId14"/>
    <p:sldId id="388" r:id="rId15"/>
    <p:sldId id="389" r:id="rId16"/>
    <p:sldId id="374" r:id="rId17"/>
    <p:sldId id="375" r:id="rId18"/>
    <p:sldId id="376" r:id="rId19"/>
    <p:sldId id="377" r:id="rId20"/>
    <p:sldId id="378" r:id="rId21"/>
    <p:sldId id="379" r:id="rId22"/>
    <p:sldId id="380" r:id="rId23"/>
    <p:sldId id="381" r:id="rId24"/>
    <p:sldId id="383" r:id="rId25"/>
    <p:sldId id="385" r:id="rId26"/>
    <p:sldId id="384" r:id="rId27"/>
    <p:sldId id="395" r:id="rId28"/>
    <p:sldId id="396" r:id="rId29"/>
    <p:sldId id="358" r:id="rId30"/>
    <p:sldId id="367" r:id="rId31"/>
    <p:sldId id="351" r:id="rId32"/>
    <p:sldId id="359" r:id="rId33"/>
    <p:sldId id="350" r:id="rId34"/>
    <p:sldId id="360" r:id="rId35"/>
    <p:sldId id="361" r:id="rId36"/>
    <p:sldId id="354" r:id="rId37"/>
    <p:sldId id="352" r:id="rId38"/>
    <p:sldId id="353" r:id="rId39"/>
    <p:sldId id="355" r:id="rId40"/>
    <p:sldId id="397" r:id="rId41"/>
    <p:sldId id="356" r:id="rId4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70" autoAdjust="0"/>
  </p:normalViewPr>
  <p:slideViewPr>
    <p:cSldViewPr>
      <p:cViewPr>
        <p:scale>
          <a:sx n="94" d="100"/>
          <a:sy n="94" d="100"/>
        </p:scale>
        <p:origin x="-2124" y="-4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kdaire\kdaire\vault-8008\Objects\insurence%20data%20and%20long%20term%20trend%20example_climate%20indicators%20trial_2015%20(A2232285).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kdaire\kdaire\vault-8008\Objects\insurence%20data%20and%20long%20term%20trend%20example_climate%20indicators%20trial_2015%20(A2232285).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Users\kdaire\Desktop\Copy%20of%20HACC%20service%20cancilation%20data_adaptation%20indicators%20trial_Sept_2015%20(A2216497).xls"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dirty="0"/>
              <a:t>Potential future clean up </a:t>
            </a:r>
            <a:r>
              <a:rPr lang="en-AU" dirty="0" smtClean="0"/>
              <a:t>events </a:t>
            </a:r>
            <a:r>
              <a:rPr lang="en-AU" dirty="0"/>
              <a:t>and costs</a:t>
            </a:r>
          </a:p>
        </c:rich>
      </c:tx>
      <c:layout/>
      <c:overlay val="0"/>
      <c:spPr>
        <a:noFill/>
        <a:ln>
          <a:noFill/>
        </a:ln>
        <a:effectLst/>
      </c:spPr>
    </c:title>
    <c:autoTitleDeleted val="0"/>
    <c:plotArea>
      <c:layout>
        <c:manualLayout>
          <c:layoutTarget val="inner"/>
          <c:xMode val="edge"/>
          <c:yMode val="edge"/>
          <c:x val="8.69807233776584E-2"/>
          <c:y val="0.10373476373738399"/>
          <c:w val="0.87772318254422299"/>
          <c:h val="0.83310484548844199"/>
        </c:manualLayout>
      </c:layout>
      <c:scatterChart>
        <c:scatterStyle val="lineMarker"/>
        <c:varyColors val="0"/>
        <c:ser>
          <c:idx val="0"/>
          <c:order val="0"/>
          <c:spPr>
            <a:ln w="19050" cap="rnd">
              <a:noFill/>
              <a:round/>
            </a:ln>
            <a:effectLst/>
          </c:spPr>
          <c:marker>
            <c:symbol val="circle"/>
            <c:size val="5"/>
            <c:spPr>
              <a:solidFill>
                <a:schemeClr val="tx2">
                  <a:lumMod val="75000"/>
                </a:schemeClr>
              </a:solidFill>
              <a:ln w="9525">
                <a:solidFill>
                  <a:schemeClr val="accent1"/>
                </a:solidFill>
              </a:ln>
              <a:effectLst/>
            </c:spPr>
          </c:marker>
          <c:xVal>
            <c:numRef>
              <c:f>Sheet1!$A$2:$A$66</c:f>
              <c:numCache>
                <c:formatCode>General</c:formatCode>
                <c:ptCount val="6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pt idx="30">
                  <c:v>2046</c:v>
                </c:pt>
                <c:pt idx="31">
                  <c:v>2047</c:v>
                </c:pt>
                <c:pt idx="32">
                  <c:v>2048</c:v>
                </c:pt>
                <c:pt idx="33">
                  <c:v>2049</c:v>
                </c:pt>
                <c:pt idx="34">
                  <c:v>2050</c:v>
                </c:pt>
                <c:pt idx="35">
                  <c:v>2051</c:v>
                </c:pt>
                <c:pt idx="36">
                  <c:v>2052</c:v>
                </c:pt>
                <c:pt idx="37">
                  <c:v>2053</c:v>
                </c:pt>
                <c:pt idx="38">
                  <c:v>2054</c:v>
                </c:pt>
                <c:pt idx="39">
                  <c:v>2055</c:v>
                </c:pt>
                <c:pt idx="40">
                  <c:v>2056</c:v>
                </c:pt>
                <c:pt idx="41">
                  <c:v>2057</c:v>
                </c:pt>
                <c:pt idx="42">
                  <c:v>2058</c:v>
                </c:pt>
                <c:pt idx="43">
                  <c:v>2059</c:v>
                </c:pt>
                <c:pt idx="44">
                  <c:v>2060</c:v>
                </c:pt>
                <c:pt idx="45">
                  <c:v>2061</c:v>
                </c:pt>
                <c:pt idx="46">
                  <c:v>2062</c:v>
                </c:pt>
                <c:pt idx="47">
                  <c:v>2063</c:v>
                </c:pt>
                <c:pt idx="48">
                  <c:v>2064</c:v>
                </c:pt>
                <c:pt idx="49">
                  <c:v>2065</c:v>
                </c:pt>
                <c:pt idx="50">
                  <c:v>2066</c:v>
                </c:pt>
                <c:pt idx="51">
                  <c:v>2067</c:v>
                </c:pt>
                <c:pt idx="52">
                  <c:v>2068</c:v>
                </c:pt>
                <c:pt idx="53">
                  <c:v>2069</c:v>
                </c:pt>
                <c:pt idx="54">
                  <c:v>2070</c:v>
                </c:pt>
                <c:pt idx="55">
                  <c:v>2071</c:v>
                </c:pt>
                <c:pt idx="56">
                  <c:v>2072</c:v>
                </c:pt>
                <c:pt idx="57">
                  <c:v>2073</c:v>
                </c:pt>
                <c:pt idx="58">
                  <c:v>2074</c:v>
                </c:pt>
                <c:pt idx="59">
                  <c:v>2075</c:v>
                </c:pt>
                <c:pt idx="60">
                  <c:v>2076</c:v>
                </c:pt>
                <c:pt idx="61">
                  <c:v>2077</c:v>
                </c:pt>
                <c:pt idx="62">
                  <c:v>2078</c:v>
                </c:pt>
                <c:pt idx="63">
                  <c:v>2079</c:v>
                </c:pt>
                <c:pt idx="64">
                  <c:v>2080</c:v>
                </c:pt>
              </c:numCache>
            </c:numRef>
          </c:xVal>
          <c:yVal>
            <c:numRef>
              <c:f>Sheet1!$G$2:$G$66</c:f>
              <c:numCache>
                <c:formatCode>General</c:formatCode>
                <c:ptCount val="65"/>
                <c:pt idx="2" formatCode="&quot;$&quot;#,##0">
                  <c:v>190517.91325172331</c:v>
                </c:pt>
                <c:pt idx="15" formatCode="&quot;$&quot;#,##0">
                  <c:v>97360.946541438781</c:v>
                </c:pt>
                <c:pt idx="17" formatCode="&quot;$&quot;#,##0">
                  <c:v>168506.21510393231</c:v>
                </c:pt>
                <c:pt idx="23" formatCode="&quot;$&quot;#,##0">
                  <c:v>95979.977722710682</c:v>
                </c:pt>
                <c:pt idx="29" formatCode="&quot;$&quot;#,##0">
                  <c:v>124030.2819481968</c:v>
                </c:pt>
                <c:pt idx="32" formatCode="&quot;$&quot;#,##0">
                  <c:v>142304.6857672281</c:v>
                </c:pt>
                <c:pt idx="35" formatCode="&quot;$&quot;#,##0">
                  <c:v>121595.1440933429</c:v>
                </c:pt>
                <c:pt idx="37" formatCode="&quot;$&quot;#,##0">
                  <c:v>183552.10840108301</c:v>
                </c:pt>
                <c:pt idx="38" formatCode="&quot;$&quot;#,##0">
                  <c:v>255787.40417835381</c:v>
                </c:pt>
                <c:pt idx="43" formatCode="&quot;$&quot;#,##0">
                  <c:v>91191.8291958888</c:v>
                </c:pt>
                <c:pt idx="44" formatCode="&quot;$&quot;#,##0">
                  <c:v>151242.2602906017</c:v>
                </c:pt>
                <c:pt idx="45" formatCode="&quot;$&quot;#,##0">
                  <c:v>112114.6187385614</c:v>
                </c:pt>
                <c:pt idx="48" formatCode="&quot;$&quot;#,##0">
                  <c:v>183237.82307637841</c:v>
                </c:pt>
                <c:pt idx="49" formatCode="&quot;$&quot;#,##0">
                  <c:v>119463.10096159449</c:v>
                </c:pt>
                <c:pt idx="51" formatCode="&quot;$&quot;#,##0">
                  <c:v>107012.8292126906</c:v>
                </c:pt>
                <c:pt idx="56" formatCode="&quot;$&quot;#,##0">
                  <c:v>377406.49794425239</c:v>
                </c:pt>
                <c:pt idx="57" formatCode="&quot;$&quot;#,##0">
                  <c:v>176765.59663852159</c:v>
                </c:pt>
                <c:pt idx="62" formatCode="&quot;$&quot;#,##0">
                  <c:v>134887.9606655039</c:v>
                </c:pt>
                <c:pt idx="63" formatCode="&quot;$&quot;#,##0">
                  <c:v>213333.53685147001</c:v>
                </c:pt>
                <c:pt idx="64" formatCode="&quot;$&quot;#,##0">
                  <c:v>334323.95608511817</c:v>
                </c:pt>
              </c:numCache>
            </c:numRef>
          </c:yVal>
          <c:smooth val="0"/>
        </c:ser>
        <c:dLbls>
          <c:showLegendKey val="0"/>
          <c:showVal val="0"/>
          <c:showCatName val="0"/>
          <c:showSerName val="0"/>
          <c:showPercent val="0"/>
          <c:showBubbleSize val="0"/>
        </c:dLbls>
        <c:axId val="91041152"/>
        <c:axId val="92816896"/>
      </c:scatterChart>
      <c:valAx>
        <c:axId val="91041152"/>
        <c:scaling>
          <c:orientation val="minMax"/>
          <c:min val="201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816896"/>
        <c:crosses val="autoZero"/>
        <c:crossBetween val="midCat"/>
      </c:valAx>
      <c:valAx>
        <c:axId val="92816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04115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Melbourne,</a:t>
            </a:r>
            <a:r>
              <a:rPr lang="en-AU" baseline="0"/>
              <a:t> yearly average max temp</a:t>
            </a:r>
            <a:endParaRPr lang="en-AU"/>
          </a:p>
        </c:rich>
      </c:tx>
      <c:layout/>
      <c:overlay val="0"/>
      <c:spPr>
        <a:noFill/>
        <a:ln>
          <a:noFill/>
        </a:ln>
        <a:effectLst/>
      </c:spPr>
    </c:title>
    <c:autoTitleDeleted val="0"/>
    <c:plotArea>
      <c:layout/>
      <c:scatterChart>
        <c:scatterStyle val="lineMarker"/>
        <c:varyColors val="0"/>
        <c:ser>
          <c:idx val="0"/>
          <c:order val="0"/>
          <c:spPr>
            <a:ln w="19050" cap="rnd">
              <a:solidFill>
                <a:schemeClr val="tx2">
                  <a:lumMod val="75000"/>
                </a:schemeClr>
              </a:solidFill>
              <a:round/>
            </a:ln>
            <a:effectLst/>
          </c:spPr>
          <c:marker>
            <c:symbol val="circle"/>
            <c:size val="5"/>
            <c:spPr>
              <a:solidFill>
                <a:schemeClr val="tx2">
                  <a:lumMod val="60000"/>
                  <a:lumOff val="40000"/>
                </a:schemeClr>
              </a:solidFill>
              <a:ln w="9525">
                <a:solidFill>
                  <a:schemeClr val="tx2">
                    <a:lumMod val="75000"/>
                  </a:schemeClr>
                </a:solidFill>
              </a:ln>
              <a:effectLst/>
            </c:spPr>
          </c:marker>
          <c:xVal>
            <c:numRef>
              <c:f>'Temp data'!$A$9:$A$167</c:f>
              <c:numCache>
                <c:formatCode>General</c:formatCode>
                <c:ptCount val="159"/>
                <c:pt idx="0">
                  <c:v>1856</c:v>
                </c:pt>
                <c:pt idx="1">
                  <c:v>1857</c:v>
                </c:pt>
                <c:pt idx="2">
                  <c:v>1858</c:v>
                </c:pt>
                <c:pt idx="3">
                  <c:v>1859</c:v>
                </c:pt>
                <c:pt idx="4">
                  <c:v>1860</c:v>
                </c:pt>
                <c:pt idx="5">
                  <c:v>1861</c:v>
                </c:pt>
                <c:pt idx="6">
                  <c:v>1862</c:v>
                </c:pt>
                <c:pt idx="7">
                  <c:v>1863</c:v>
                </c:pt>
                <c:pt idx="8">
                  <c:v>1864</c:v>
                </c:pt>
                <c:pt idx="9">
                  <c:v>1865</c:v>
                </c:pt>
                <c:pt idx="10">
                  <c:v>1866</c:v>
                </c:pt>
                <c:pt idx="11">
                  <c:v>1867</c:v>
                </c:pt>
                <c:pt idx="12">
                  <c:v>1868</c:v>
                </c:pt>
                <c:pt idx="13">
                  <c:v>1869</c:v>
                </c:pt>
                <c:pt idx="14">
                  <c:v>1870</c:v>
                </c:pt>
                <c:pt idx="15">
                  <c:v>1871</c:v>
                </c:pt>
                <c:pt idx="16">
                  <c:v>1872</c:v>
                </c:pt>
                <c:pt idx="17">
                  <c:v>1873</c:v>
                </c:pt>
                <c:pt idx="18">
                  <c:v>1874</c:v>
                </c:pt>
                <c:pt idx="19">
                  <c:v>1875</c:v>
                </c:pt>
                <c:pt idx="20">
                  <c:v>1876</c:v>
                </c:pt>
                <c:pt idx="21">
                  <c:v>1877</c:v>
                </c:pt>
                <c:pt idx="22">
                  <c:v>1878</c:v>
                </c:pt>
                <c:pt idx="23">
                  <c:v>1879</c:v>
                </c:pt>
                <c:pt idx="24">
                  <c:v>1880</c:v>
                </c:pt>
                <c:pt idx="25">
                  <c:v>1881</c:v>
                </c:pt>
                <c:pt idx="26">
                  <c:v>1882</c:v>
                </c:pt>
                <c:pt idx="27">
                  <c:v>1883</c:v>
                </c:pt>
                <c:pt idx="28">
                  <c:v>1884</c:v>
                </c:pt>
                <c:pt idx="29">
                  <c:v>1885</c:v>
                </c:pt>
                <c:pt idx="30">
                  <c:v>1886</c:v>
                </c:pt>
                <c:pt idx="31">
                  <c:v>1887</c:v>
                </c:pt>
                <c:pt idx="32">
                  <c:v>1888</c:v>
                </c:pt>
                <c:pt idx="33">
                  <c:v>1889</c:v>
                </c:pt>
                <c:pt idx="34">
                  <c:v>1890</c:v>
                </c:pt>
                <c:pt idx="35">
                  <c:v>1891</c:v>
                </c:pt>
                <c:pt idx="36">
                  <c:v>1892</c:v>
                </c:pt>
                <c:pt idx="37">
                  <c:v>1893</c:v>
                </c:pt>
                <c:pt idx="38">
                  <c:v>1894</c:v>
                </c:pt>
                <c:pt idx="39">
                  <c:v>1895</c:v>
                </c:pt>
                <c:pt idx="40">
                  <c:v>1896</c:v>
                </c:pt>
                <c:pt idx="41">
                  <c:v>1897</c:v>
                </c:pt>
                <c:pt idx="42">
                  <c:v>1898</c:v>
                </c:pt>
                <c:pt idx="43">
                  <c:v>1899</c:v>
                </c:pt>
                <c:pt idx="44">
                  <c:v>1900</c:v>
                </c:pt>
                <c:pt idx="45">
                  <c:v>1901</c:v>
                </c:pt>
                <c:pt idx="46">
                  <c:v>1902</c:v>
                </c:pt>
                <c:pt idx="47">
                  <c:v>1903</c:v>
                </c:pt>
                <c:pt idx="48">
                  <c:v>1904</c:v>
                </c:pt>
                <c:pt idx="49">
                  <c:v>1905</c:v>
                </c:pt>
                <c:pt idx="50">
                  <c:v>1906</c:v>
                </c:pt>
                <c:pt idx="51">
                  <c:v>1907</c:v>
                </c:pt>
                <c:pt idx="52">
                  <c:v>1908</c:v>
                </c:pt>
                <c:pt idx="53">
                  <c:v>1909</c:v>
                </c:pt>
                <c:pt idx="54">
                  <c:v>1910</c:v>
                </c:pt>
                <c:pt idx="55">
                  <c:v>1911</c:v>
                </c:pt>
                <c:pt idx="56">
                  <c:v>1912</c:v>
                </c:pt>
                <c:pt idx="57">
                  <c:v>1913</c:v>
                </c:pt>
                <c:pt idx="58">
                  <c:v>1914</c:v>
                </c:pt>
                <c:pt idx="59">
                  <c:v>1915</c:v>
                </c:pt>
                <c:pt idx="60">
                  <c:v>1916</c:v>
                </c:pt>
                <c:pt idx="61">
                  <c:v>1917</c:v>
                </c:pt>
                <c:pt idx="62">
                  <c:v>1918</c:v>
                </c:pt>
                <c:pt idx="63">
                  <c:v>1919</c:v>
                </c:pt>
                <c:pt idx="64">
                  <c:v>1920</c:v>
                </c:pt>
                <c:pt idx="65">
                  <c:v>1921</c:v>
                </c:pt>
                <c:pt idx="66">
                  <c:v>1922</c:v>
                </c:pt>
                <c:pt idx="67">
                  <c:v>1923</c:v>
                </c:pt>
                <c:pt idx="68">
                  <c:v>1924</c:v>
                </c:pt>
                <c:pt idx="69">
                  <c:v>1925</c:v>
                </c:pt>
                <c:pt idx="70">
                  <c:v>1926</c:v>
                </c:pt>
                <c:pt idx="71">
                  <c:v>1927</c:v>
                </c:pt>
                <c:pt idx="72">
                  <c:v>1928</c:v>
                </c:pt>
                <c:pt idx="73">
                  <c:v>1929</c:v>
                </c:pt>
                <c:pt idx="74">
                  <c:v>1930</c:v>
                </c:pt>
                <c:pt idx="75">
                  <c:v>1931</c:v>
                </c:pt>
                <c:pt idx="76">
                  <c:v>1932</c:v>
                </c:pt>
                <c:pt idx="77">
                  <c:v>1933</c:v>
                </c:pt>
                <c:pt idx="78">
                  <c:v>1934</c:v>
                </c:pt>
                <c:pt idx="79">
                  <c:v>1935</c:v>
                </c:pt>
                <c:pt idx="80">
                  <c:v>1936</c:v>
                </c:pt>
                <c:pt idx="81">
                  <c:v>1937</c:v>
                </c:pt>
                <c:pt idx="82">
                  <c:v>1938</c:v>
                </c:pt>
                <c:pt idx="83">
                  <c:v>1939</c:v>
                </c:pt>
                <c:pt idx="84">
                  <c:v>1940</c:v>
                </c:pt>
                <c:pt idx="85">
                  <c:v>1941</c:v>
                </c:pt>
                <c:pt idx="86">
                  <c:v>1942</c:v>
                </c:pt>
                <c:pt idx="87">
                  <c:v>1943</c:v>
                </c:pt>
                <c:pt idx="88">
                  <c:v>1944</c:v>
                </c:pt>
                <c:pt idx="89">
                  <c:v>1945</c:v>
                </c:pt>
                <c:pt idx="90">
                  <c:v>1946</c:v>
                </c:pt>
                <c:pt idx="91">
                  <c:v>1947</c:v>
                </c:pt>
                <c:pt idx="92">
                  <c:v>1948</c:v>
                </c:pt>
                <c:pt idx="93">
                  <c:v>1949</c:v>
                </c:pt>
                <c:pt idx="94">
                  <c:v>1950</c:v>
                </c:pt>
                <c:pt idx="95">
                  <c:v>1951</c:v>
                </c:pt>
                <c:pt idx="96">
                  <c:v>1952</c:v>
                </c:pt>
                <c:pt idx="97">
                  <c:v>1953</c:v>
                </c:pt>
                <c:pt idx="98">
                  <c:v>1954</c:v>
                </c:pt>
                <c:pt idx="99">
                  <c:v>1955</c:v>
                </c:pt>
                <c:pt idx="100">
                  <c:v>1956</c:v>
                </c:pt>
                <c:pt idx="101">
                  <c:v>1957</c:v>
                </c:pt>
                <c:pt idx="102">
                  <c:v>1958</c:v>
                </c:pt>
                <c:pt idx="103">
                  <c:v>1959</c:v>
                </c:pt>
                <c:pt idx="104">
                  <c:v>1960</c:v>
                </c:pt>
                <c:pt idx="105">
                  <c:v>1961</c:v>
                </c:pt>
                <c:pt idx="106">
                  <c:v>1962</c:v>
                </c:pt>
                <c:pt idx="107">
                  <c:v>1963</c:v>
                </c:pt>
                <c:pt idx="108">
                  <c:v>1964</c:v>
                </c:pt>
                <c:pt idx="109">
                  <c:v>1965</c:v>
                </c:pt>
                <c:pt idx="110">
                  <c:v>1966</c:v>
                </c:pt>
                <c:pt idx="111">
                  <c:v>1967</c:v>
                </c:pt>
                <c:pt idx="112">
                  <c:v>1968</c:v>
                </c:pt>
                <c:pt idx="113">
                  <c:v>1969</c:v>
                </c:pt>
                <c:pt idx="114">
                  <c:v>1970</c:v>
                </c:pt>
                <c:pt idx="115">
                  <c:v>1971</c:v>
                </c:pt>
                <c:pt idx="116">
                  <c:v>1972</c:v>
                </c:pt>
                <c:pt idx="117">
                  <c:v>1973</c:v>
                </c:pt>
                <c:pt idx="118">
                  <c:v>1974</c:v>
                </c:pt>
                <c:pt idx="119">
                  <c:v>1975</c:v>
                </c:pt>
                <c:pt idx="120">
                  <c:v>1976</c:v>
                </c:pt>
                <c:pt idx="121">
                  <c:v>1977</c:v>
                </c:pt>
                <c:pt idx="122">
                  <c:v>1978</c:v>
                </c:pt>
                <c:pt idx="123">
                  <c:v>1979</c:v>
                </c:pt>
                <c:pt idx="124">
                  <c:v>1980</c:v>
                </c:pt>
                <c:pt idx="125">
                  <c:v>1981</c:v>
                </c:pt>
                <c:pt idx="126">
                  <c:v>1982</c:v>
                </c:pt>
                <c:pt idx="127">
                  <c:v>1983</c:v>
                </c:pt>
                <c:pt idx="128">
                  <c:v>1984</c:v>
                </c:pt>
                <c:pt idx="129">
                  <c:v>1985</c:v>
                </c:pt>
                <c:pt idx="130">
                  <c:v>1986</c:v>
                </c:pt>
                <c:pt idx="131">
                  <c:v>1987</c:v>
                </c:pt>
                <c:pt idx="132">
                  <c:v>1988</c:v>
                </c:pt>
                <c:pt idx="133">
                  <c:v>1989</c:v>
                </c:pt>
                <c:pt idx="134">
                  <c:v>1990</c:v>
                </c:pt>
                <c:pt idx="135">
                  <c:v>1991</c:v>
                </c:pt>
                <c:pt idx="136">
                  <c:v>1992</c:v>
                </c:pt>
                <c:pt idx="137">
                  <c:v>1993</c:v>
                </c:pt>
                <c:pt idx="138">
                  <c:v>1994</c:v>
                </c:pt>
                <c:pt idx="139">
                  <c:v>1995</c:v>
                </c:pt>
                <c:pt idx="140">
                  <c:v>1996</c:v>
                </c:pt>
                <c:pt idx="141">
                  <c:v>1997</c:v>
                </c:pt>
                <c:pt idx="142">
                  <c:v>1998</c:v>
                </c:pt>
                <c:pt idx="143">
                  <c:v>1999</c:v>
                </c:pt>
                <c:pt idx="144">
                  <c:v>2000</c:v>
                </c:pt>
                <c:pt idx="145">
                  <c:v>2001</c:v>
                </c:pt>
                <c:pt idx="146">
                  <c:v>2002</c:v>
                </c:pt>
                <c:pt idx="147">
                  <c:v>2003</c:v>
                </c:pt>
                <c:pt idx="148">
                  <c:v>2004</c:v>
                </c:pt>
                <c:pt idx="149">
                  <c:v>2005</c:v>
                </c:pt>
                <c:pt idx="150">
                  <c:v>2006</c:v>
                </c:pt>
                <c:pt idx="151">
                  <c:v>2007</c:v>
                </c:pt>
                <c:pt idx="152">
                  <c:v>2008</c:v>
                </c:pt>
                <c:pt idx="153">
                  <c:v>2009</c:v>
                </c:pt>
                <c:pt idx="154">
                  <c:v>2010</c:v>
                </c:pt>
                <c:pt idx="155">
                  <c:v>2011</c:v>
                </c:pt>
                <c:pt idx="156">
                  <c:v>2012</c:v>
                </c:pt>
                <c:pt idx="157">
                  <c:v>2013</c:v>
                </c:pt>
                <c:pt idx="158">
                  <c:v>2014</c:v>
                </c:pt>
              </c:numCache>
            </c:numRef>
          </c:xVal>
          <c:yVal>
            <c:numRef>
              <c:f>'Temp data'!$B$9:$B$167</c:f>
              <c:numCache>
                <c:formatCode>General</c:formatCode>
                <c:ptCount val="159"/>
                <c:pt idx="0">
                  <c:v>19</c:v>
                </c:pt>
                <c:pt idx="1">
                  <c:v>19.899999999999999</c:v>
                </c:pt>
                <c:pt idx="2">
                  <c:v>20.2</c:v>
                </c:pt>
                <c:pt idx="3">
                  <c:v>19.399999999999999</c:v>
                </c:pt>
                <c:pt idx="4">
                  <c:v>19.600000000000001</c:v>
                </c:pt>
                <c:pt idx="5">
                  <c:v>19.399999999999999</c:v>
                </c:pt>
                <c:pt idx="6">
                  <c:v>19.899999999999999</c:v>
                </c:pt>
                <c:pt idx="7">
                  <c:v>19.399999999999999</c:v>
                </c:pt>
                <c:pt idx="8">
                  <c:v>19.2</c:v>
                </c:pt>
                <c:pt idx="9">
                  <c:v>19.600000000000001</c:v>
                </c:pt>
                <c:pt idx="10">
                  <c:v>20.3</c:v>
                </c:pt>
                <c:pt idx="11">
                  <c:v>20</c:v>
                </c:pt>
                <c:pt idx="12">
                  <c:v>20.2</c:v>
                </c:pt>
                <c:pt idx="13">
                  <c:v>20</c:v>
                </c:pt>
                <c:pt idx="14">
                  <c:v>19.899999999999999</c:v>
                </c:pt>
                <c:pt idx="15">
                  <c:v>20.3</c:v>
                </c:pt>
                <c:pt idx="16">
                  <c:v>20.100000000000001</c:v>
                </c:pt>
                <c:pt idx="17">
                  <c:v>20.3</c:v>
                </c:pt>
                <c:pt idx="18">
                  <c:v>19.5</c:v>
                </c:pt>
                <c:pt idx="19">
                  <c:v>19.399999999999999</c:v>
                </c:pt>
                <c:pt idx="20">
                  <c:v>19.8</c:v>
                </c:pt>
                <c:pt idx="21">
                  <c:v>19.7</c:v>
                </c:pt>
                <c:pt idx="22">
                  <c:v>19.600000000000001</c:v>
                </c:pt>
                <c:pt idx="23">
                  <c:v>19.2</c:v>
                </c:pt>
                <c:pt idx="24">
                  <c:v>19.399999999999999</c:v>
                </c:pt>
                <c:pt idx="25">
                  <c:v>19.5</c:v>
                </c:pt>
                <c:pt idx="26">
                  <c:v>19.899999999999999</c:v>
                </c:pt>
                <c:pt idx="27">
                  <c:v>20</c:v>
                </c:pt>
                <c:pt idx="28">
                  <c:v>19.3</c:v>
                </c:pt>
                <c:pt idx="29">
                  <c:v>19</c:v>
                </c:pt>
                <c:pt idx="30">
                  <c:v>19.100000000000001</c:v>
                </c:pt>
                <c:pt idx="31">
                  <c:v>19.100000000000001</c:v>
                </c:pt>
                <c:pt idx="32">
                  <c:v>19.3</c:v>
                </c:pt>
                <c:pt idx="33">
                  <c:v>19.5</c:v>
                </c:pt>
                <c:pt idx="34">
                  <c:v>19.899999999999999</c:v>
                </c:pt>
                <c:pt idx="35">
                  <c:v>19.2</c:v>
                </c:pt>
                <c:pt idx="36">
                  <c:v>18.899999999999999</c:v>
                </c:pt>
                <c:pt idx="37">
                  <c:v>19.3</c:v>
                </c:pt>
                <c:pt idx="38">
                  <c:v>19.7</c:v>
                </c:pt>
                <c:pt idx="39">
                  <c:v>20.100000000000001</c:v>
                </c:pt>
                <c:pt idx="40">
                  <c:v>19.399999999999999</c:v>
                </c:pt>
                <c:pt idx="41">
                  <c:v>19.399999999999999</c:v>
                </c:pt>
                <c:pt idx="42">
                  <c:v>20.5</c:v>
                </c:pt>
                <c:pt idx="43">
                  <c:v>19.8</c:v>
                </c:pt>
                <c:pt idx="44">
                  <c:v>19</c:v>
                </c:pt>
                <c:pt idx="45">
                  <c:v>19.5</c:v>
                </c:pt>
                <c:pt idx="46">
                  <c:v>19.399999999999999</c:v>
                </c:pt>
                <c:pt idx="47">
                  <c:v>19.399999999999999</c:v>
                </c:pt>
                <c:pt idx="48">
                  <c:v>19.2</c:v>
                </c:pt>
                <c:pt idx="49">
                  <c:v>19</c:v>
                </c:pt>
                <c:pt idx="50">
                  <c:v>19.7</c:v>
                </c:pt>
                <c:pt idx="51">
                  <c:v>19.5</c:v>
                </c:pt>
                <c:pt idx="52">
                  <c:v>19.899999999999999</c:v>
                </c:pt>
                <c:pt idx="53">
                  <c:v>19</c:v>
                </c:pt>
                <c:pt idx="54">
                  <c:v>19.899999999999999</c:v>
                </c:pt>
                <c:pt idx="55">
                  <c:v>19.2</c:v>
                </c:pt>
                <c:pt idx="56">
                  <c:v>19.600000000000001</c:v>
                </c:pt>
                <c:pt idx="57">
                  <c:v>19.3</c:v>
                </c:pt>
                <c:pt idx="58">
                  <c:v>20.5</c:v>
                </c:pt>
                <c:pt idx="59">
                  <c:v>19.5</c:v>
                </c:pt>
                <c:pt idx="60">
                  <c:v>19.100000000000001</c:v>
                </c:pt>
                <c:pt idx="61">
                  <c:v>19.100000000000001</c:v>
                </c:pt>
                <c:pt idx="62">
                  <c:v>19.600000000000001</c:v>
                </c:pt>
                <c:pt idx="63">
                  <c:v>20.3</c:v>
                </c:pt>
                <c:pt idx="64">
                  <c:v>19.3</c:v>
                </c:pt>
                <c:pt idx="65">
                  <c:v>20.100000000000001</c:v>
                </c:pt>
                <c:pt idx="66">
                  <c:v>19.8</c:v>
                </c:pt>
                <c:pt idx="67">
                  <c:v>19.5</c:v>
                </c:pt>
                <c:pt idx="68">
                  <c:v>18.600000000000001</c:v>
                </c:pt>
                <c:pt idx="69">
                  <c:v>19.3</c:v>
                </c:pt>
                <c:pt idx="70">
                  <c:v>20.2</c:v>
                </c:pt>
                <c:pt idx="71">
                  <c:v>19.899999999999999</c:v>
                </c:pt>
                <c:pt idx="72">
                  <c:v>20.2</c:v>
                </c:pt>
                <c:pt idx="73">
                  <c:v>19.2</c:v>
                </c:pt>
                <c:pt idx="74">
                  <c:v>20.399999999999999</c:v>
                </c:pt>
                <c:pt idx="75">
                  <c:v>19.100000000000001</c:v>
                </c:pt>
                <c:pt idx="76">
                  <c:v>19.3</c:v>
                </c:pt>
                <c:pt idx="77">
                  <c:v>19.8</c:v>
                </c:pt>
                <c:pt idx="78">
                  <c:v>20.100000000000001</c:v>
                </c:pt>
                <c:pt idx="79">
                  <c:v>19.5</c:v>
                </c:pt>
                <c:pt idx="80">
                  <c:v>19.899999999999999</c:v>
                </c:pt>
                <c:pt idx="81">
                  <c:v>20.100000000000001</c:v>
                </c:pt>
                <c:pt idx="82">
                  <c:v>20.7</c:v>
                </c:pt>
                <c:pt idx="83">
                  <c:v>19.899999999999999</c:v>
                </c:pt>
                <c:pt idx="84">
                  <c:v>20.6</c:v>
                </c:pt>
                <c:pt idx="85">
                  <c:v>19.600000000000001</c:v>
                </c:pt>
                <c:pt idx="86">
                  <c:v>20.100000000000001</c:v>
                </c:pt>
                <c:pt idx="87">
                  <c:v>19.2</c:v>
                </c:pt>
                <c:pt idx="88">
                  <c:v>19.8</c:v>
                </c:pt>
                <c:pt idx="89">
                  <c:v>19.399999999999999</c:v>
                </c:pt>
                <c:pt idx="90">
                  <c:v>19</c:v>
                </c:pt>
                <c:pt idx="91">
                  <c:v>20.100000000000001</c:v>
                </c:pt>
                <c:pt idx="92">
                  <c:v>19.5</c:v>
                </c:pt>
                <c:pt idx="93">
                  <c:v>18.600000000000001</c:v>
                </c:pt>
                <c:pt idx="94">
                  <c:v>19.899999999999999</c:v>
                </c:pt>
                <c:pt idx="95">
                  <c:v>20.100000000000001</c:v>
                </c:pt>
                <c:pt idx="96">
                  <c:v>19.3</c:v>
                </c:pt>
                <c:pt idx="97">
                  <c:v>20</c:v>
                </c:pt>
                <c:pt idx="98">
                  <c:v>19.899999999999999</c:v>
                </c:pt>
                <c:pt idx="99">
                  <c:v>19.8</c:v>
                </c:pt>
                <c:pt idx="100">
                  <c:v>19.399999999999999</c:v>
                </c:pt>
                <c:pt idx="101">
                  <c:v>20.100000000000001</c:v>
                </c:pt>
                <c:pt idx="102">
                  <c:v>19.2</c:v>
                </c:pt>
                <c:pt idx="103">
                  <c:v>20.5</c:v>
                </c:pt>
                <c:pt idx="104">
                  <c:v>19.8</c:v>
                </c:pt>
                <c:pt idx="105">
                  <c:v>21.4</c:v>
                </c:pt>
                <c:pt idx="106">
                  <c:v>20.3</c:v>
                </c:pt>
                <c:pt idx="107">
                  <c:v>20</c:v>
                </c:pt>
                <c:pt idx="108">
                  <c:v>19.2</c:v>
                </c:pt>
                <c:pt idx="109">
                  <c:v>19.899999999999999</c:v>
                </c:pt>
                <c:pt idx="110">
                  <c:v>19.5</c:v>
                </c:pt>
                <c:pt idx="111">
                  <c:v>20</c:v>
                </c:pt>
                <c:pt idx="112">
                  <c:v>20.100000000000001</c:v>
                </c:pt>
                <c:pt idx="113">
                  <c:v>19.600000000000001</c:v>
                </c:pt>
                <c:pt idx="114">
                  <c:v>19.399999999999999</c:v>
                </c:pt>
                <c:pt idx="115">
                  <c:v>20</c:v>
                </c:pt>
                <c:pt idx="116">
                  <c:v>20.3</c:v>
                </c:pt>
                <c:pt idx="117">
                  <c:v>19.8</c:v>
                </c:pt>
                <c:pt idx="118">
                  <c:v>19.7</c:v>
                </c:pt>
                <c:pt idx="119">
                  <c:v>19.8</c:v>
                </c:pt>
                <c:pt idx="120">
                  <c:v>19.600000000000001</c:v>
                </c:pt>
                <c:pt idx="121">
                  <c:v>19.5</c:v>
                </c:pt>
                <c:pt idx="122">
                  <c:v>19.3</c:v>
                </c:pt>
                <c:pt idx="123">
                  <c:v>20.3</c:v>
                </c:pt>
                <c:pt idx="124">
                  <c:v>20.399999999999999</c:v>
                </c:pt>
                <c:pt idx="125">
                  <c:v>20.6</c:v>
                </c:pt>
                <c:pt idx="126">
                  <c:v>20.6</c:v>
                </c:pt>
                <c:pt idx="127">
                  <c:v>19.600000000000001</c:v>
                </c:pt>
                <c:pt idx="128">
                  <c:v>19.600000000000001</c:v>
                </c:pt>
                <c:pt idx="129">
                  <c:v>19.899999999999999</c:v>
                </c:pt>
                <c:pt idx="130">
                  <c:v>19.3</c:v>
                </c:pt>
                <c:pt idx="131">
                  <c:v>19.7</c:v>
                </c:pt>
                <c:pt idx="132">
                  <c:v>20.8</c:v>
                </c:pt>
                <c:pt idx="133">
                  <c:v>20.100000000000001</c:v>
                </c:pt>
                <c:pt idx="134">
                  <c:v>20.399999999999999</c:v>
                </c:pt>
                <c:pt idx="135">
                  <c:v>20.2</c:v>
                </c:pt>
                <c:pt idx="136">
                  <c:v>19.5</c:v>
                </c:pt>
                <c:pt idx="137">
                  <c:v>20.399999999999999</c:v>
                </c:pt>
                <c:pt idx="138">
                  <c:v>20.2</c:v>
                </c:pt>
                <c:pt idx="139">
                  <c:v>19.399999999999999</c:v>
                </c:pt>
                <c:pt idx="140">
                  <c:v>19.600000000000001</c:v>
                </c:pt>
                <c:pt idx="141">
                  <c:v>20.8</c:v>
                </c:pt>
                <c:pt idx="142">
                  <c:v>20.6</c:v>
                </c:pt>
                <c:pt idx="143">
                  <c:v>21</c:v>
                </c:pt>
                <c:pt idx="144">
                  <c:v>21</c:v>
                </c:pt>
                <c:pt idx="145">
                  <c:v>20.6</c:v>
                </c:pt>
                <c:pt idx="146">
                  <c:v>20.9</c:v>
                </c:pt>
                <c:pt idx="147">
                  <c:v>20.7</c:v>
                </c:pt>
                <c:pt idx="148">
                  <c:v>20.399999999999999</c:v>
                </c:pt>
                <c:pt idx="149">
                  <c:v>21.4</c:v>
                </c:pt>
                <c:pt idx="150">
                  <c:v>20.8</c:v>
                </c:pt>
                <c:pt idx="151">
                  <c:v>21.8</c:v>
                </c:pt>
                <c:pt idx="152">
                  <c:v>20.9</c:v>
                </c:pt>
                <c:pt idx="153">
                  <c:v>21.6</c:v>
                </c:pt>
                <c:pt idx="154">
                  <c:v>21</c:v>
                </c:pt>
                <c:pt idx="155">
                  <c:v>20.9</c:v>
                </c:pt>
                <c:pt idx="156">
                  <c:v>20.8</c:v>
                </c:pt>
                <c:pt idx="157">
                  <c:v>21.5</c:v>
                </c:pt>
                <c:pt idx="158">
                  <c:v>21.7</c:v>
                </c:pt>
              </c:numCache>
            </c:numRef>
          </c:yVal>
          <c:smooth val="0"/>
        </c:ser>
        <c:dLbls>
          <c:showLegendKey val="0"/>
          <c:showVal val="0"/>
          <c:showCatName val="0"/>
          <c:showSerName val="0"/>
          <c:showPercent val="0"/>
          <c:showBubbleSize val="0"/>
        </c:dLbls>
        <c:axId val="93149440"/>
        <c:axId val="93168000"/>
      </c:scatterChart>
      <c:valAx>
        <c:axId val="93149440"/>
        <c:scaling>
          <c:orientation val="minMax"/>
          <c:max val="2015"/>
          <c:min val="185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168000"/>
        <c:crosses val="autoZero"/>
        <c:crossBetween val="midCat"/>
        <c:majorUnit val="10"/>
        <c:minorUnit val="1"/>
      </c:valAx>
      <c:valAx>
        <c:axId val="93168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14944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dirty="0"/>
              <a:t>7 day running average - </a:t>
            </a:r>
            <a:r>
              <a:rPr lang="en-AU" dirty="0" smtClean="0"/>
              <a:t>hospitalisations</a:t>
            </a:r>
            <a:endParaRPr lang="en-AU" dirty="0"/>
          </a:p>
        </c:rich>
      </c:tx>
      <c:layout/>
      <c:overlay val="0"/>
      <c:spPr>
        <a:noFill/>
        <a:ln>
          <a:noFill/>
        </a:ln>
        <a:effectLst/>
      </c:spPr>
    </c:title>
    <c:autoTitleDeleted val="0"/>
    <c:plotArea>
      <c:layout/>
      <c:scatterChart>
        <c:scatterStyle val="smoothMarker"/>
        <c:varyColors val="0"/>
        <c:ser>
          <c:idx val="0"/>
          <c:order val="0"/>
          <c:tx>
            <c:v>7 day running average - hospitilisations</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Sheet3!$H$7:$H$365</c:f>
              <c:numCache>
                <c:formatCode>d/mm/yy;@</c:formatCode>
                <c:ptCount val="359"/>
                <c:pt idx="0">
                  <c:v>41462</c:v>
                </c:pt>
                <c:pt idx="1">
                  <c:v>41463</c:v>
                </c:pt>
                <c:pt idx="2">
                  <c:v>41464</c:v>
                </c:pt>
                <c:pt idx="3">
                  <c:v>41465</c:v>
                </c:pt>
                <c:pt idx="4">
                  <c:v>41466</c:v>
                </c:pt>
                <c:pt idx="5">
                  <c:v>41467</c:v>
                </c:pt>
                <c:pt idx="6">
                  <c:v>41468</c:v>
                </c:pt>
                <c:pt idx="7">
                  <c:v>41469</c:v>
                </c:pt>
                <c:pt idx="8">
                  <c:v>41470</c:v>
                </c:pt>
                <c:pt idx="9">
                  <c:v>41471</c:v>
                </c:pt>
                <c:pt idx="10">
                  <c:v>41472</c:v>
                </c:pt>
                <c:pt idx="11">
                  <c:v>41473</c:v>
                </c:pt>
                <c:pt idx="12">
                  <c:v>41474</c:v>
                </c:pt>
                <c:pt idx="13">
                  <c:v>41475</c:v>
                </c:pt>
                <c:pt idx="14">
                  <c:v>41476</c:v>
                </c:pt>
                <c:pt idx="15">
                  <c:v>41477</c:v>
                </c:pt>
                <c:pt idx="16">
                  <c:v>41478</c:v>
                </c:pt>
                <c:pt idx="17">
                  <c:v>41479</c:v>
                </c:pt>
                <c:pt idx="18">
                  <c:v>41480</c:v>
                </c:pt>
                <c:pt idx="19">
                  <c:v>41481</c:v>
                </c:pt>
                <c:pt idx="20">
                  <c:v>41482</c:v>
                </c:pt>
                <c:pt idx="21">
                  <c:v>41483</c:v>
                </c:pt>
                <c:pt idx="22">
                  <c:v>41484</c:v>
                </c:pt>
                <c:pt idx="23">
                  <c:v>41485</c:v>
                </c:pt>
                <c:pt idx="24">
                  <c:v>41486</c:v>
                </c:pt>
                <c:pt idx="25">
                  <c:v>41487</c:v>
                </c:pt>
                <c:pt idx="26">
                  <c:v>41488</c:v>
                </c:pt>
                <c:pt idx="27">
                  <c:v>41489</c:v>
                </c:pt>
                <c:pt idx="28">
                  <c:v>41490</c:v>
                </c:pt>
                <c:pt idx="29">
                  <c:v>41491</c:v>
                </c:pt>
                <c:pt idx="30">
                  <c:v>41492</c:v>
                </c:pt>
                <c:pt idx="31">
                  <c:v>41493</c:v>
                </c:pt>
                <c:pt idx="32">
                  <c:v>41494</c:v>
                </c:pt>
                <c:pt idx="33">
                  <c:v>41495</c:v>
                </c:pt>
                <c:pt idx="34">
                  <c:v>41496</c:v>
                </c:pt>
                <c:pt idx="35">
                  <c:v>41497</c:v>
                </c:pt>
                <c:pt idx="36">
                  <c:v>41498</c:v>
                </c:pt>
                <c:pt idx="37">
                  <c:v>41499</c:v>
                </c:pt>
                <c:pt idx="38">
                  <c:v>41500</c:v>
                </c:pt>
                <c:pt idx="39">
                  <c:v>41501</c:v>
                </c:pt>
                <c:pt idx="40">
                  <c:v>41502</c:v>
                </c:pt>
                <c:pt idx="41">
                  <c:v>41503</c:v>
                </c:pt>
                <c:pt idx="42">
                  <c:v>41504</c:v>
                </c:pt>
                <c:pt idx="43">
                  <c:v>41505</c:v>
                </c:pt>
                <c:pt idx="44">
                  <c:v>41506</c:v>
                </c:pt>
                <c:pt idx="45">
                  <c:v>41507</c:v>
                </c:pt>
                <c:pt idx="46">
                  <c:v>41508</c:v>
                </c:pt>
                <c:pt idx="47">
                  <c:v>41509</c:v>
                </c:pt>
                <c:pt idx="48">
                  <c:v>41510</c:v>
                </c:pt>
                <c:pt idx="49">
                  <c:v>41511</c:v>
                </c:pt>
                <c:pt idx="50">
                  <c:v>41512</c:v>
                </c:pt>
                <c:pt idx="51">
                  <c:v>41513</c:v>
                </c:pt>
                <c:pt idx="52">
                  <c:v>41514</c:v>
                </c:pt>
                <c:pt idx="53">
                  <c:v>41515</c:v>
                </c:pt>
                <c:pt idx="54">
                  <c:v>41516</c:v>
                </c:pt>
                <c:pt idx="55">
                  <c:v>41517</c:v>
                </c:pt>
                <c:pt idx="56">
                  <c:v>41518</c:v>
                </c:pt>
                <c:pt idx="57">
                  <c:v>41519</c:v>
                </c:pt>
                <c:pt idx="58">
                  <c:v>41520</c:v>
                </c:pt>
                <c:pt idx="59">
                  <c:v>41521</c:v>
                </c:pt>
                <c:pt idx="60">
                  <c:v>41522</c:v>
                </c:pt>
                <c:pt idx="61">
                  <c:v>41523</c:v>
                </c:pt>
                <c:pt idx="62">
                  <c:v>41524</c:v>
                </c:pt>
                <c:pt idx="63">
                  <c:v>41525</c:v>
                </c:pt>
                <c:pt idx="64">
                  <c:v>41526</c:v>
                </c:pt>
                <c:pt idx="65">
                  <c:v>41527</c:v>
                </c:pt>
                <c:pt idx="66">
                  <c:v>41528</c:v>
                </c:pt>
                <c:pt idx="67">
                  <c:v>41529</c:v>
                </c:pt>
                <c:pt idx="68">
                  <c:v>41530</c:v>
                </c:pt>
                <c:pt idx="69">
                  <c:v>41531</c:v>
                </c:pt>
                <c:pt idx="70">
                  <c:v>41532</c:v>
                </c:pt>
                <c:pt idx="71">
                  <c:v>41533</c:v>
                </c:pt>
                <c:pt idx="72">
                  <c:v>41534</c:v>
                </c:pt>
                <c:pt idx="73">
                  <c:v>41535</c:v>
                </c:pt>
                <c:pt idx="74">
                  <c:v>41536</c:v>
                </c:pt>
                <c:pt idx="75">
                  <c:v>41537</c:v>
                </c:pt>
                <c:pt idx="76">
                  <c:v>41538</c:v>
                </c:pt>
                <c:pt idx="77">
                  <c:v>41539</c:v>
                </c:pt>
                <c:pt idx="78">
                  <c:v>41540</c:v>
                </c:pt>
                <c:pt idx="79">
                  <c:v>41541</c:v>
                </c:pt>
                <c:pt idx="80">
                  <c:v>41542</c:v>
                </c:pt>
                <c:pt idx="81">
                  <c:v>41543</c:v>
                </c:pt>
                <c:pt idx="82">
                  <c:v>41544</c:v>
                </c:pt>
                <c:pt idx="83">
                  <c:v>41545</c:v>
                </c:pt>
                <c:pt idx="84">
                  <c:v>41546</c:v>
                </c:pt>
                <c:pt idx="85">
                  <c:v>41547</c:v>
                </c:pt>
                <c:pt idx="86">
                  <c:v>41548</c:v>
                </c:pt>
                <c:pt idx="87">
                  <c:v>41549</c:v>
                </c:pt>
                <c:pt idx="88">
                  <c:v>41550</c:v>
                </c:pt>
                <c:pt idx="89">
                  <c:v>41551</c:v>
                </c:pt>
                <c:pt idx="90">
                  <c:v>41552</c:v>
                </c:pt>
                <c:pt idx="91">
                  <c:v>41553</c:v>
                </c:pt>
                <c:pt idx="92">
                  <c:v>41554</c:v>
                </c:pt>
                <c:pt idx="93">
                  <c:v>41555</c:v>
                </c:pt>
                <c:pt idx="94">
                  <c:v>41556</c:v>
                </c:pt>
                <c:pt idx="95">
                  <c:v>41557</c:v>
                </c:pt>
                <c:pt idx="96">
                  <c:v>41558</c:v>
                </c:pt>
                <c:pt idx="97">
                  <c:v>41559</c:v>
                </c:pt>
                <c:pt idx="98">
                  <c:v>41560</c:v>
                </c:pt>
                <c:pt idx="99">
                  <c:v>41561</c:v>
                </c:pt>
                <c:pt idx="100">
                  <c:v>41562</c:v>
                </c:pt>
                <c:pt idx="101">
                  <c:v>41563</c:v>
                </c:pt>
                <c:pt idx="102">
                  <c:v>41564</c:v>
                </c:pt>
                <c:pt idx="103">
                  <c:v>41565</c:v>
                </c:pt>
                <c:pt idx="104">
                  <c:v>41566</c:v>
                </c:pt>
                <c:pt idx="105">
                  <c:v>41567</c:v>
                </c:pt>
                <c:pt idx="106">
                  <c:v>41568</c:v>
                </c:pt>
                <c:pt idx="107">
                  <c:v>41569</c:v>
                </c:pt>
                <c:pt idx="108">
                  <c:v>41570</c:v>
                </c:pt>
                <c:pt idx="109">
                  <c:v>41571</c:v>
                </c:pt>
                <c:pt idx="110">
                  <c:v>41572</c:v>
                </c:pt>
                <c:pt idx="111">
                  <c:v>41573</c:v>
                </c:pt>
                <c:pt idx="112">
                  <c:v>41574</c:v>
                </c:pt>
                <c:pt idx="113">
                  <c:v>41575</c:v>
                </c:pt>
                <c:pt idx="114">
                  <c:v>41576</c:v>
                </c:pt>
                <c:pt idx="115">
                  <c:v>41577</c:v>
                </c:pt>
                <c:pt idx="116">
                  <c:v>41578</c:v>
                </c:pt>
                <c:pt idx="117">
                  <c:v>41579</c:v>
                </c:pt>
                <c:pt idx="118">
                  <c:v>41580</c:v>
                </c:pt>
                <c:pt idx="119">
                  <c:v>41581</c:v>
                </c:pt>
                <c:pt idx="120">
                  <c:v>41582</c:v>
                </c:pt>
                <c:pt idx="121">
                  <c:v>41583</c:v>
                </c:pt>
                <c:pt idx="122">
                  <c:v>41584</c:v>
                </c:pt>
                <c:pt idx="123">
                  <c:v>41585</c:v>
                </c:pt>
                <c:pt idx="124">
                  <c:v>41586</c:v>
                </c:pt>
                <c:pt idx="125">
                  <c:v>41587</c:v>
                </c:pt>
                <c:pt idx="126">
                  <c:v>41588</c:v>
                </c:pt>
                <c:pt idx="127">
                  <c:v>41589</c:v>
                </c:pt>
                <c:pt idx="128">
                  <c:v>41590</c:v>
                </c:pt>
                <c:pt idx="129">
                  <c:v>41591</c:v>
                </c:pt>
                <c:pt idx="130">
                  <c:v>41592</c:v>
                </c:pt>
                <c:pt idx="131">
                  <c:v>41593</c:v>
                </c:pt>
                <c:pt idx="132">
                  <c:v>41594</c:v>
                </c:pt>
                <c:pt idx="133">
                  <c:v>41595</c:v>
                </c:pt>
                <c:pt idx="134">
                  <c:v>41596</c:v>
                </c:pt>
                <c:pt idx="135">
                  <c:v>41597</c:v>
                </c:pt>
                <c:pt idx="136">
                  <c:v>41598</c:v>
                </c:pt>
                <c:pt idx="137">
                  <c:v>41599</c:v>
                </c:pt>
                <c:pt idx="138">
                  <c:v>41600</c:v>
                </c:pt>
                <c:pt idx="139">
                  <c:v>41601</c:v>
                </c:pt>
                <c:pt idx="140">
                  <c:v>41602</c:v>
                </c:pt>
                <c:pt idx="141">
                  <c:v>41603</c:v>
                </c:pt>
                <c:pt idx="142">
                  <c:v>41604</c:v>
                </c:pt>
                <c:pt idx="143">
                  <c:v>41605</c:v>
                </c:pt>
                <c:pt idx="144">
                  <c:v>41606</c:v>
                </c:pt>
                <c:pt idx="145">
                  <c:v>41607</c:v>
                </c:pt>
                <c:pt idx="146">
                  <c:v>41608</c:v>
                </c:pt>
                <c:pt idx="147">
                  <c:v>41609</c:v>
                </c:pt>
                <c:pt idx="148">
                  <c:v>41610</c:v>
                </c:pt>
                <c:pt idx="149">
                  <c:v>41611</c:v>
                </c:pt>
                <c:pt idx="150">
                  <c:v>41612</c:v>
                </c:pt>
                <c:pt idx="151">
                  <c:v>41613</c:v>
                </c:pt>
                <c:pt idx="152">
                  <c:v>41614</c:v>
                </c:pt>
                <c:pt idx="153">
                  <c:v>41615</c:v>
                </c:pt>
                <c:pt idx="154">
                  <c:v>41616</c:v>
                </c:pt>
                <c:pt idx="155">
                  <c:v>41617</c:v>
                </c:pt>
                <c:pt idx="156">
                  <c:v>41618</c:v>
                </c:pt>
                <c:pt idx="157">
                  <c:v>41619</c:v>
                </c:pt>
                <c:pt idx="158">
                  <c:v>41620</c:v>
                </c:pt>
                <c:pt idx="159">
                  <c:v>41621</c:v>
                </c:pt>
                <c:pt idx="160">
                  <c:v>41622</c:v>
                </c:pt>
                <c:pt idx="161">
                  <c:v>41623</c:v>
                </c:pt>
                <c:pt idx="162">
                  <c:v>41624</c:v>
                </c:pt>
                <c:pt idx="163">
                  <c:v>41625</c:v>
                </c:pt>
                <c:pt idx="164">
                  <c:v>41626</c:v>
                </c:pt>
                <c:pt idx="165">
                  <c:v>41627</c:v>
                </c:pt>
                <c:pt idx="166">
                  <c:v>41628</c:v>
                </c:pt>
                <c:pt idx="167">
                  <c:v>41629</c:v>
                </c:pt>
                <c:pt idx="168">
                  <c:v>41630</c:v>
                </c:pt>
                <c:pt idx="169">
                  <c:v>41631</c:v>
                </c:pt>
                <c:pt idx="170">
                  <c:v>41632</c:v>
                </c:pt>
                <c:pt idx="171">
                  <c:v>41633</c:v>
                </c:pt>
                <c:pt idx="172">
                  <c:v>41634</c:v>
                </c:pt>
                <c:pt idx="173">
                  <c:v>41635</c:v>
                </c:pt>
                <c:pt idx="174">
                  <c:v>41636</c:v>
                </c:pt>
                <c:pt idx="175">
                  <c:v>41637</c:v>
                </c:pt>
                <c:pt idx="176">
                  <c:v>41638</c:v>
                </c:pt>
                <c:pt idx="177">
                  <c:v>41639</c:v>
                </c:pt>
                <c:pt idx="178">
                  <c:v>41640</c:v>
                </c:pt>
                <c:pt idx="179">
                  <c:v>41641</c:v>
                </c:pt>
                <c:pt idx="180">
                  <c:v>41642</c:v>
                </c:pt>
                <c:pt idx="181">
                  <c:v>41643</c:v>
                </c:pt>
                <c:pt idx="182">
                  <c:v>41644</c:v>
                </c:pt>
                <c:pt idx="183">
                  <c:v>41645</c:v>
                </c:pt>
                <c:pt idx="184">
                  <c:v>41646</c:v>
                </c:pt>
                <c:pt idx="185">
                  <c:v>41647</c:v>
                </c:pt>
                <c:pt idx="186">
                  <c:v>41648</c:v>
                </c:pt>
                <c:pt idx="187">
                  <c:v>41649</c:v>
                </c:pt>
                <c:pt idx="188">
                  <c:v>41650</c:v>
                </c:pt>
                <c:pt idx="189">
                  <c:v>41651</c:v>
                </c:pt>
                <c:pt idx="190">
                  <c:v>41652</c:v>
                </c:pt>
                <c:pt idx="191">
                  <c:v>41653</c:v>
                </c:pt>
                <c:pt idx="192">
                  <c:v>41654</c:v>
                </c:pt>
                <c:pt idx="193">
                  <c:v>41655</c:v>
                </c:pt>
                <c:pt idx="194">
                  <c:v>41656</c:v>
                </c:pt>
                <c:pt idx="195">
                  <c:v>41657</c:v>
                </c:pt>
                <c:pt idx="196">
                  <c:v>41658</c:v>
                </c:pt>
                <c:pt idx="197">
                  <c:v>41659</c:v>
                </c:pt>
                <c:pt idx="198">
                  <c:v>41660</c:v>
                </c:pt>
                <c:pt idx="199">
                  <c:v>41661</c:v>
                </c:pt>
                <c:pt idx="200">
                  <c:v>41662</c:v>
                </c:pt>
                <c:pt idx="201">
                  <c:v>41663</c:v>
                </c:pt>
                <c:pt idx="202">
                  <c:v>41664</c:v>
                </c:pt>
                <c:pt idx="203">
                  <c:v>41665</c:v>
                </c:pt>
                <c:pt idx="204">
                  <c:v>41666</c:v>
                </c:pt>
                <c:pt idx="205">
                  <c:v>41667</c:v>
                </c:pt>
                <c:pt idx="206">
                  <c:v>41668</c:v>
                </c:pt>
                <c:pt idx="207">
                  <c:v>41669</c:v>
                </c:pt>
                <c:pt idx="208">
                  <c:v>41670</c:v>
                </c:pt>
                <c:pt idx="209">
                  <c:v>41671</c:v>
                </c:pt>
                <c:pt idx="210">
                  <c:v>41672</c:v>
                </c:pt>
                <c:pt idx="211">
                  <c:v>41673</c:v>
                </c:pt>
                <c:pt idx="212">
                  <c:v>41674</c:v>
                </c:pt>
                <c:pt idx="213">
                  <c:v>41675</c:v>
                </c:pt>
                <c:pt idx="214">
                  <c:v>41676</c:v>
                </c:pt>
                <c:pt idx="215">
                  <c:v>41677</c:v>
                </c:pt>
                <c:pt idx="216">
                  <c:v>41678</c:v>
                </c:pt>
                <c:pt idx="217">
                  <c:v>41679</c:v>
                </c:pt>
                <c:pt idx="218">
                  <c:v>41680</c:v>
                </c:pt>
                <c:pt idx="219">
                  <c:v>41681</c:v>
                </c:pt>
                <c:pt idx="220">
                  <c:v>41682</c:v>
                </c:pt>
                <c:pt idx="221">
                  <c:v>41683</c:v>
                </c:pt>
                <c:pt idx="222">
                  <c:v>41684</c:v>
                </c:pt>
                <c:pt idx="223">
                  <c:v>41685</c:v>
                </c:pt>
                <c:pt idx="224">
                  <c:v>41686</c:v>
                </c:pt>
                <c:pt idx="225">
                  <c:v>41687</c:v>
                </c:pt>
                <c:pt idx="226">
                  <c:v>41688</c:v>
                </c:pt>
                <c:pt idx="227">
                  <c:v>41689</c:v>
                </c:pt>
                <c:pt idx="228">
                  <c:v>41690</c:v>
                </c:pt>
                <c:pt idx="229">
                  <c:v>41691</c:v>
                </c:pt>
                <c:pt idx="230">
                  <c:v>41692</c:v>
                </c:pt>
                <c:pt idx="231">
                  <c:v>41693</c:v>
                </c:pt>
                <c:pt idx="232">
                  <c:v>41694</c:v>
                </c:pt>
                <c:pt idx="233">
                  <c:v>41695</c:v>
                </c:pt>
                <c:pt idx="234">
                  <c:v>41696</c:v>
                </c:pt>
                <c:pt idx="235">
                  <c:v>41697</c:v>
                </c:pt>
                <c:pt idx="236">
                  <c:v>41698</c:v>
                </c:pt>
                <c:pt idx="237">
                  <c:v>41699</c:v>
                </c:pt>
                <c:pt idx="238">
                  <c:v>41700</c:v>
                </c:pt>
                <c:pt idx="239">
                  <c:v>41701</c:v>
                </c:pt>
                <c:pt idx="240">
                  <c:v>41702</c:v>
                </c:pt>
                <c:pt idx="241">
                  <c:v>41703</c:v>
                </c:pt>
                <c:pt idx="242">
                  <c:v>41704</c:v>
                </c:pt>
                <c:pt idx="243">
                  <c:v>41705</c:v>
                </c:pt>
                <c:pt idx="244">
                  <c:v>41706</c:v>
                </c:pt>
                <c:pt idx="245">
                  <c:v>41707</c:v>
                </c:pt>
                <c:pt idx="246">
                  <c:v>41708</c:v>
                </c:pt>
                <c:pt idx="247">
                  <c:v>41709</c:v>
                </c:pt>
                <c:pt idx="248">
                  <c:v>41710</c:v>
                </c:pt>
                <c:pt idx="249">
                  <c:v>41711</c:v>
                </c:pt>
                <c:pt idx="250">
                  <c:v>41712</c:v>
                </c:pt>
                <c:pt idx="251">
                  <c:v>41713</c:v>
                </c:pt>
                <c:pt idx="252">
                  <c:v>41714</c:v>
                </c:pt>
                <c:pt idx="253">
                  <c:v>41715</c:v>
                </c:pt>
                <c:pt idx="254">
                  <c:v>41716</c:v>
                </c:pt>
                <c:pt idx="255">
                  <c:v>41717</c:v>
                </c:pt>
                <c:pt idx="256">
                  <c:v>41718</c:v>
                </c:pt>
                <c:pt idx="257">
                  <c:v>41719</c:v>
                </c:pt>
                <c:pt idx="258">
                  <c:v>41720</c:v>
                </c:pt>
                <c:pt idx="259">
                  <c:v>41721</c:v>
                </c:pt>
                <c:pt idx="260">
                  <c:v>41722</c:v>
                </c:pt>
                <c:pt idx="261">
                  <c:v>41723</c:v>
                </c:pt>
                <c:pt idx="262">
                  <c:v>41724</c:v>
                </c:pt>
                <c:pt idx="263">
                  <c:v>41725</c:v>
                </c:pt>
                <c:pt idx="264">
                  <c:v>41726</c:v>
                </c:pt>
                <c:pt idx="265">
                  <c:v>41727</c:v>
                </c:pt>
                <c:pt idx="266">
                  <c:v>41728</c:v>
                </c:pt>
                <c:pt idx="267">
                  <c:v>41729</c:v>
                </c:pt>
                <c:pt idx="268">
                  <c:v>41730</c:v>
                </c:pt>
                <c:pt idx="269">
                  <c:v>41731</c:v>
                </c:pt>
                <c:pt idx="270">
                  <c:v>41732</c:v>
                </c:pt>
                <c:pt idx="271">
                  <c:v>41733</c:v>
                </c:pt>
                <c:pt idx="272">
                  <c:v>41734</c:v>
                </c:pt>
                <c:pt idx="273">
                  <c:v>41735</c:v>
                </c:pt>
                <c:pt idx="274">
                  <c:v>41736</c:v>
                </c:pt>
                <c:pt idx="275">
                  <c:v>41737</c:v>
                </c:pt>
                <c:pt idx="276">
                  <c:v>41738</c:v>
                </c:pt>
                <c:pt idx="277">
                  <c:v>41739</c:v>
                </c:pt>
                <c:pt idx="278">
                  <c:v>41740</c:v>
                </c:pt>
                <c:pt idx="279">
                  <c:v>41741</c:v>
                </c:pt>
                <c:pt idx="280">
                  <c:v>41742</c:v>
                </c:pt>
                <c:pt idx="281">
                  <c:v>41743</c:v>
                </c:pt>
                <c:pt idx="282">
                  <c:v>41744</c:v>
                </c:pt>
                <c:pt idx="283">
                  <c:v>41745</c:v>
                </c:pt>
                <c:pt idx="284">
                  <c:v>41746</c:v>
                </c:pt>
                <c:pt idx="285">
                  <c:v>41747</c:v>
                </c:pt>
                <c:pt idx="286">
                  <c:v>41748</c:v>
                </c:pt>
                <c:pt idx="287">
                  <c:v>41749</c:v>
                </c:pt>
                <c:pt idx="288">
                  <c:v>41750</c:v>
                </c:pt>
                <c:pt idx="289">
                  <c:v>41751</c:v>
                </c:pt>
                <c:pt idx="290">
                  <c:v>41752</c:v>
                </c:pt>
                <c:pt idx="291">
                  <c:v>41753</c:v>
                </c:pt>
                <c:pt idx="292">
                  <c:v>41754</c:v>
                </c:pt>
                <c:pt idx="293">
                  <c:v>41755</c:v>
                </c:pt>
                <c:pt idx="294">
                  <c:v>41756</c:v>
                </c:pt>
                <c:pt idx="295">
                  <c:v>41757</c:v>
                </c:pt>
                <c:pt idx="296">
                  <c:v>41758</c:v>
                </c:pt>
                <c:pt idx="297">
                  <c:v>41759</c:v>
                </c:pt>
                <c:pt idx="298">
                  <c:v>41760</c:v>
                </c:pt>
                <c:pt idx="299">
                  <c:v>41761</c:v>
                </c:pt>
                <c:pt idx="300">
                  <c:v>41762</c:v>
                </c:pt>
                <c:pt idx="301">
                  <c:v>41763</c:v>
                </c:pt>
                <c:pt idx="302">
                  <c:v>41764</c:v>
                </c:pt>
                <c:pt idx="303">
                  <c:v>41765</c:v>
                </c:pt>
                <c:pt idx="304">
                  <c:v>41766</c:v>
                </c:pt>
                <c:pt idx="305">
                  <c:v>41767</c:v>
                </c:pt>
                <c:pt idx="306">
                  <c:v>41768</c:v>
                </c:pt>
                <c:pt idx="307">
                  <c:v>41769</c:v>
                </c:pt>
                <c:pt idx="308">
                  <c:v>41770</c:v>
                </c:pt>
                <c:pt idx="309">
                  <c:v>41771</c:v>
                </c:pt>
                <c:pt idx="310">
                  <c:v>41772</c:v>
                </c:pt>
                <c:pt idx="311">
                  <c:v>41773</c:v>
                </c:pt>
                <c:pt idx="312">
                  <c:v>41774</c:v>
                </c:pt>
                <c:pt idx="313">
                  <c:v>41775</c:v>
                </c:pt>
                <c:pt idx="314">
                  <c:v>41776</c:v>
                </c:pt>
                <c:pt idx="315">
                  <c:v>41777</c:v>
                </c:pt>
                <c:pt idx="316">
                  <c:v>41778</c:v>
                </c:pt>
                <c:pt idx="317">
                  <c:v>41779</c:v>
                </c:pt>
                <c:pt idx="318">
                  <c:v>41780</c:v>
                </c:pt>
                <c:pt idx="319">
                  <c:v>41781</c:v>
                </c:pt>
                <c:pt idx="320">
                  <c:v>41782</c:v>
                </c:pt>
                <c:pt idx="321">
                  <c:v>41783</c:v>
                </c:pt>
                <c:pt idx="322">
                  <c:v>41784</c:v>
                </c:pt>
                <c:pt idx="323">
                  <c:v>41785</c:v>
                </c:pt>
                <c:pt idx="324">
                  <c:v>41786</c:v>
                </c:pt>
                <c:pt idx="325">
                  <c:v>41787</c:v>
                </c:pt>
                <c:pt idx="326">
                  <c:v>41788</c:v>
                </c:pt>
                <c:pt idx="327">
                  <c:v>41789</c:v>
                </c:pt>
                <c:pt idx="328">
                  <c:v>41790</c:v>
                </c:pt>
                <c:pt idx="329">
                  <c:v>41791</c:v>
                </c:pt>
                <c:pt idx="330">
                  <c:v>41792</c:v>
                </c:pt>
                <c:pt idx="331">
                  <c:v>41793</c:v>
                </c:pt>
                <c:pt idx="332">
                  <c:v>41794</c:v>
                </c:pt>
                <c:pt idx="333">
                  <c:v>41795</c:v>
                </c:pt>
                <c:pt idx="334">
                  <c:v>41796</c:v>
                </c:pt>
                <c:pt idx="335">
                  <c:v>41797</c:v>
                </c:pt>
                <c:pt idx="336">
                  <c:v>41798</c:v>
                </c:pt>
                <c:pt idx="337">
                  <c:v>41799</c:v>
                </c:pt>
                <c:pt idx="338">
                  <c:v>41800</c:v>
                </c:pt>
                <c:pt idx="339">
                  <c:v>41801</c:v>
                </c:pt>
                <c:pt idx="340">
                  <c:v>41802</c:v>
                </c:pt>
                <c:pt idx="341">
                  <c:v>41803</c:v>
                </c:pt>
                <c:pt idx="342">
                  <c:v>41804</c:v>
                </c:pt>
                <c:pt idx="343">
                  <c:v>41805</c:v>
                </c:pt>
                <c:pt idx="344">
                  <c:v>41806</c:v>
                </c:pt>
                <c:pt idx="345">
                  <c:v>41807</c:v>
                </c:pt>
                <c:pt idx="346">
                  <c:v>41808</c:v>
                </c:pt>
                <c:pt idx="347">
                  <c:v>41809</c:v>
                </c:pt>
                <c:pt idx="348">
                  <c:v>41810</c:v>
                </c:pt>
                <c:pt idx="349">
                  <c:v>41811</c:v>
                </c:pt>
                <c:pt idx="350">
                  <c:v>41812</c:v>
                </c:pt>
                <c:pt idx="351">
                  <c:v>41813</c:v>
                </c:pt>
                <c:pt idx="352">
                  <c:v>41814</c:v>
                </c:pt>
                <c:pt idx="353">
                  <c:v>41815</c:v>
                </c:pt>
                <c:pt idx="354">
                  <c:v>41816</c:v>
                </c:pt>
                <c:pt idx="355">
                  <c:v>41817</c:v>
                </c:pt>
                <c:pt idx="356">
                  <c:v>41818</c:v>
                </c:pt>
                <c:pt idx="357">
                  <c:v>41819</c:v>
                </c:pt>
                <c:pt idx="358">
                  <c:v>41820</c:v>
                </c:pt>
              </c:numCache>
            </c:numRef>
          </c:xVal>
          <c:yVal>
            <c:numRef>
              <c:f>Sheet3!$I$7:$I$365</c:f>
              <c:numCache>
                <c:formatCode>0.00</c:formatCode>
                <c:ptCount val="359"/>
                <c:pt idx="0">
                  <c:v>1.857142857142857</c:v>
                </c:pt>
                <c:pt idx="1">
                  <c:v>1.7142857142857151</c:v>
                </c:pt>
                <c:pt idx="2">
                  <c:v>1.5714285714285721</c:v>
                </c:pt>
                <c:pt idx="3">
                  <c:v>1</c:v>
                </c:pt>
                <c:pt idx="4">
                  <c:v>1.142857142857143</c:v>
                </c:pt>
                <c:pt idx="5">
                  <c:v>1.857142857142857</c:v>
                </c:pt>
                <c:pt idx="6">
                  <c:v>1.857142857142857</c:v>
                </c:pt>
                <c:pt idx="7">
                  <c:v>1.857142857142857</c:v>
                </c:pt>
                <c:pt idx="8">
                  <c:v>2.285714285714286</c:v>
                </c:pt>
                <c:pt idx="9">
                  <c:v>2.4285714285714302</c:v>
                </c:pt>
                <c:pt idx="10">
                  <c:v>2.714285714285714</c:v>
                </c:pt>
                <c:pt idx="11">
                  <c:v>2.4285714285714302</c:v>
                </c:pt>
                <c:pt idx="12">
                  <c:v>2.285714285714286</c:v>
                </c:pt>
                <c:pt idx="13">
                  <c:v>2.285714285714286</c:v>
                </c:pt>
                <c:pt idx="14">
                  <c:v>2.285714285714286</c:v>
                </c:pt>
                <c:pt idx="15">
                  <c:v>1.7142857142857151</c:v>
                </c:pt>
                <c:pt idx="16">
                  <c:v>1.4285714285714299</c:v>
                </c:pt>
                <c:pt idx="17">
                  <c:v>1.4285714285714299</c:v>
                </c:pt>
                <c:pt idx="18">
                  <c:v>1.4285714285714299</c:v>
                </c:pt>
                <c:pt idx="19">
                  <c:v>0.85714285714285698</c:v>
                </c:pt>
                <c:pt idx="20">
                  <c:v>1.142857142857143</c:v>
                </c:pt>
                <c:pt idx="21">
                  <c:v>1.142857142857143</c:v>
                </c:pt>
                <c:pt idx="22">
                  <c:v>1</c:v>
                </c:pt>
                <c:pt idx="23">
                  <c:v>0.85714285714285698</c:v>
                </c:pt>
                <c:pt idx="24">
                  <c:v>0.71428571428571397</c:v>
                </c:pt>
                <c:pt idx="25">
                  <c:v>1</c:v>
                </c:pt>
                <c:pt idx="26">
                  <c:v>1.4285714285714299</c:v>
                </c:pt>
                <c:pt idx="27">
                  <c:v>1.285714285714286</c:v>
                </c:pt>
                <c:pt idx="28">
                  <c:v>1.5714285714285721</c:v>
                </c:pt>
                <c:pt idx="29">
                  <c:v>1.7142857142857151</c:v>
                </c:pt>
                <c:pt idx="30">
                  <c:v>2.1428571428571428</c:v>
                </c:pt>
                <c:pt idx="31">
                  <c:v>2</c:v>
                </c:pt>
                <c:pt idx="32">
                  <c:v>1.857142857142857</c:v>
                </c:pt>
                <c:pt idx="33">
                  <c:v>1.7142857142857151</c:v>
                </c:pt>
                <c:pt idx="34">
                  <c:v>1.7142857142857151</c:v>
                </c:pt>
                <c:pt idx="35">
                  <c:v>1.4285714285714299</c:v>
                </c:pt>
                <c:pt idx="36">
                  <c:v>1.285714285714286</c:v>
                </c:pt>
                <c:pt idx="37">
                  <c:v>1.4285714285714299</c:v>
                </c:pt>
                <c:pt idx="38">
                  <c:v>1.5714285714285721</c:v>
                </c:pt>
                <c:pt idx="39">
                  <c:v>1.7142857142857151</c:v>
                </c:pt>
                <c:pt idx="40">
                  <c:v>1.857142857142857</c:v>
                </c:pt>
                <c:pt idx="41">
                  <c:v>1.857142857142857</c:v>
                </c:pt>
                <c:pt idx="42">
                  <c:v>1.857142857142857</c:v>
                </c:pt>
                <c:pt idx="43">
                  <c:v>2</c:v>
                </c:pt>
                <c:pt idx="44">
                  <c:v>1.7142857142857151</c:v>
                </c:pt>
                <c:pt idx="45">
                  <c:v>1.857142857142857</c:v>
                </c:pt>
                <c:pt idx="46">
                  <c:v>1.7142857142857151</c:v>
                </c:pt>
                <c:pt idx="47">
                  <c:v>1.285714285714286</c:v>
                </c:pt>
                <c:pt idx="48">
                  <c:v>1.142857142857143</c:v>
                </c:pt>
                <c:pt idx="49">
                  <c:v>1.142857142857143</c:v>
                </c:pt>
                <c:pt idx="50">
                  <c:v>1</c:v>
                </c:pt>
                <c:pt idx="51">
                  <c:v>0.85714285714285698</c:v>
                </c:pt>
                <c:pt idx="52">
                  <c:v>0.85714285714285698</c:v>
                </c:pt>
                <c:pt idx="53">
                  <c:v>1.142857142857143</c:v>
                </c:pt>
                <c:pt idx="54">
                  <c:v>1.4285714285714299</c:v>
                </c:pt>
                <c:pt idx="55">
                  <c:v>1.4285714285714299</c:v>
                </c:pt>
                <c:pt idx="56">
                  <c:v>1.4285714285714299</c:v>
                </c:pt>
                <c:pt idx="57">
                  <c:v>1.7142857142857151</c:v>
                </c:pt>
                <c:pt idx="58">
                  <c:v>1.7142857142857151</c:v>
                </c:pt>
                <c:pt idx="59">
                  <c:v>1.857142857142857</c:v>
                </c:pt>
                <c:pt idx="60">
                  <c:v>1.7142857142857151</c:v>
                </c:pt>
                <c:pt idx="61">
                  <c:v>1.857142857142857</c:v>
                </c:pt>
                <c:pt idx="62">
                  <c:v>1.857142857142857</c:v>
                </c:pt>
                <c:pt idx="63">
                  <c:v>1.857142857142857</c:v>
                </c:pt>
                <c:pt idx="64">
                  <c:v>2</c:v>
                </c:pt>
                <c:pt idx="65">
                  <c:v>2</c:v>
                </c:pt>
                <c:pt idx="66">
                  <c:v>2</c:v>
                </c:pt>
                <c:pt idx="67">
                  <c:v>2.1428571428571428</c:v>
                </c:pt>
                <c:pt idx="68">
                  <c:v>1.7142857142857151</c:v>
                </c:pt>
                <c:pt idx="69">
                  <c:v>1.7142857142857151</c:v>
                </c:pt>
                <c:pt idx="70">
                  <c:v>1.7142857142857151</c:v>
                </c:pt>
                <c:pt idx="71">
                  <c:v>1.5714285714285721</c:v>
                </c:pt>
                <c:pt idx="72">
                  <c:v>1.7142857142857151</c:v>
                </c:pt>
                <c:pt idx="73">
                  <c:v>1.857142857142857</c:v>
                </c:pt>
                <c:pt idx="74">
                  <c:v>1.5714285714285721</c:v>
                </c:pt>
                <c:pt idx="75">
                  <c:v>1.857142857142857</c:v>
                </c:pt>
                <c:pt idx="76">
                  <c:v>1.857142857142857</c:v>
                </c:pt>
                <c:pt idx="77">
                  <c:v>1.857142857142857</c:v>
                </c:pt>
                <c:pt idx="78">
                  <c:v>2.285714285714286</c:v>
                </c:pt>
                <c:pt idx="79">
                  <c:v>2.4285714285714302</c:v>
                </c:pt>
                <c:pt idx="80">
                  <c:v>2.5714285714285712</c:v>
                </c:pt>
                <c:pt idx="81">
                  <c:v>2.714285714285714</c:v>
                </c:pt>
                <c:pt idx="82">
                  <c:v>2.714285714285714</c:v>
                </c:pt>
                <c:pt idx="83">
                  <c:v>2.714285714285714</c:v>
                </c:pt>
                <c:pt idx="84">
                  <c:v>2.714285714285714</c:v>
                </c:pt>
                <c:pt idx="85">
                  <c:v>2.4285714285714302</c:v>
                </c:pt>
                <c:pt idx="86">
                  <c:v>2.285714285714286</c:v>
                </c:pt>
                <c:pt idx="87">
                  <c:v>1.5714285714285721</c:v>
                </c:pt>
                <c:pt idx="88">
                  <c:v>1.5714285714285721</c:v>
                </c:pt>
                <c:pt idx="89">
                  <c:v>1.5714285714285721</c:v>
                </c:pt>
                <c:pt idx="90">
                  <c:v>1.5714285714285721</c:v>
                </c:pt>
                <c:pt idx="91">
                  <c:v>1.5714285714285721</c:v>
                </c:pt>
                <c:pt idx="92">
                  <c:v>1.857142857142857</c:v>
                </c:pt>
                <c:pt idx="93">
                  <c:v>1.857142857142857</c:v>
                </c:pt>
                <c:pt idx="94">
                  <c:v>2</c:v>
                </c:pt>
                <c:pt idx="95">
                  <c:v>2.4285714285714302</c:v>
                </c:pt>
                <c:pt idx="96">
                  <c:v>2.5714285714285712</c:v>
                </c:pt>
                <c:pt idx="97">
                  <c:v>2.5714285714285712</c:v>
                </c:pt>
                <c:pt idx="98">
                  <c:v>2.5714285714285712</c:v>
                </c:pt>
                <c:pt idx="99">
                  <c:v>2.1428571428571428</c:v>
                </c:pt>
                <c:pt idx="100">
                  <c:v>1.857142857142857</c:v>
                </c:pt>
                <c:pt idx="101">
                  <c:v>2.4285714285714302</c:v>
                </c:pt>
                <c:pt idx="102">
                  <c:v>2.1428571428571428</c:v>
                </c:pt>
                <c:pt idx="103">
                  <c:v>2.285714285714286</c:v>
                </c:pt>
                <c:pt idx="104">
                  <c:v>2.5714285714285712</c:v>
                </c:pt>
                <c:pt idx="105">
                  <c:v>2.714285714285714</c:v>
                </c:pt>
                <c:pt idx="106">
                  <c:v>2.5714285714285712</c:v>
                </c:pt>
                <c:pt idx="107">
                  <c:v>3</c:v>
                </c:pt>
                <c:pt idx="108">
                  <c:v>2.5714285714285712</c:v>
                </c:pt>
                <c:pt idx="109">
                  <c:v>2.714285714285714</c:v>
                </c:pt>
                <c:pt idx="110">
                  <c:v>2.8571428571428572</c:v>
                </c:pt>
                <c:pt idx="111">
                  <c:v>2.8571428571428572</c:v>
                </c:pt>
                <c:pt idx="112">
                  <c:v>2.714285714285714</c:v>
                </c:pt>
                <c:pt idx="113">
                  <c:v>3</c:v>
                </c:pt>
                <c:pt idx="114">
                  <c:v>2.8571428571428572</c:v>
                </c:pt>
                <c:pt idx="115">
                  <c:v>3.1428571428571428</c:v>
                </c:pt>
                <c:pt idx="116">
                  <c:v>2.8571428571428572</c:v>
                </c:pt>
                <c:pt idx="117">
                  <c:v>2.4285714285714302</c:v>
                </c:pt>
                <c:pt idx="118">
                  <c:v>2.285714285714286</c:v>
                </c:pt>
                <c:pt idx="119">
                  <c:v>2.4285714285714302</c:v>
                </c:pt>
                <c:pt idx="120">
                  <c:v>2.285714285714286</c:v>
                </c:pt>
                <c:pt idx="121">
                  <c:v>2.5714285714285712</c:v>
                </c:pt>
                <c:pt idx="122">
                  <c:v>2.714285714285714</c:v>
                </c:pt>
                <c:pt idx="123">
                  <c:v>2.714285714285714</c:v>
                </c:pt>
                <c:pt idx="124">
                  <c:v>2.4285714285714302</c:v>
                </c:pt>
                <c:pt idx="125">
                  <c:v>2.285714285714286</c:v>
                </c:pt>
                <c:pt idx="126">
                  <c:v>2.1428571428571428</c:v>
                </c:pt>
                <c:pt idx="127">
                  <c:v>1.857142857142857</c:v>
                </c:pt>
                <c:pt idx="128">
                  <c:v>1.4285714285714299</c:v>
                </c:pt>
                <c:pt idx="129">
                  <c:v>0.85714285714285698</c:v>
                </c:pt>
                <c:pt idx="130">
                  <c:v>0.57142857142857195</c:v>
                </c:pt>
                <c:pt idx="131">
                  <c:v>0.85714285714285698</c:v>
                </c:pt>
                <c:pt idx="132">
                  <c:v>0.85714285714285698</c:v>
                </c:pt>
                <c:pt idx="133">
                  <c:v>1</c:v>
                </c:pt>
                <c:pt idx="134">
                  <c:v>1.5714285714285721</c:v>
                </c:pt>
                <c:pt idx="135">
                  <c:v>1.7142857142857151</c:v>
                </c:pt>
                <c:pt idx="136">
                  <c:v>1.5714285714285721</c:v>
                </c:pt>
                <c:pt idx="137">
                  <c:v>1.7142857142857151</c:v>
                </c:pt>
                <c:pt idx="138">
                  <c:v>1.4285714285714299</c:v>
                </c:pt>
                <c:pt idx="139">
                  <c:v>1.4285714285714299</c:v>
                </c:pt>
                <c:pt idx="140">
                  <c:v>1.285714285714286</c:v>
                </c:pt>
                <c:pt idx="141">
                  <c:v>0.85714285714285698</c:v>
                </c:pt>
                <c:pt idx="142">
                  <c:v>0.57142857142857195</c:v>
                </c:pt>
                <c:pt idx="143">
                  <c:v>0.71428571428571397</c:v>
                </c:pt>
                <c:pt idx="144">
                  <c:v>1</c:v>
                </c:pt>
                <c:pt idx="145">
                  <c:v>1.285714285714286</c:v>
                </c:pt>
                <c:pt idx="146">
                  <c:v>1.285714285714286</c:v>
                </c:pt>
                <c:pt idx="147">
                  <c:v>1.857142857142857</c:v>
                </c:pt>
                <c:pt idx="148">
                  <c:v>2</c:v>
                </c:pt>
                <c:pt idx="149">
                  <c:v>2.285714285714286</c:v>
                </c:pt>
                <c:pt idx="150">
                  <c:v>2.1428571428571428</c:v>
                </c:pt>
                <c:pt idx="151">
                  <c:v>2</c:v>
                </c:pt>
                <c:pt idx="152">
                  <c:v>1.7142857142857151</c:v>
                </c:pt>
                <c:pt idx="153">
                  <c:v>1.7142857142857151</c:v>
                </c:pt>
                <c:pt idx="154">
                  <c:v>1.285714285714286</c:v>
                </c:pt>
                <c:pt idx="155">
                  <c:v>1.285714285714286</c:v>
                </c:pt>
                <c:pt idx="156">
                  <c:v>1.285714285714286</c:v>
                </c:pt>
                <c:pt idx="157">
                  <c:v>1.285714285714286</c:v>
                </c:pt>
                <c:pt idx="158">
                  <c:v>1.142857142857143</c:v>
                </c:pt>
                <c:pt idx="159">
                  <c:v>1.142857142857143</c:v>
                </c:pt>
                <c:pt idx="160">
                  <c:v>1.142857142857143</c:v>
                </c:pt>
                <c:pt idx="161">
                  <c:v>1</c:v>
                </c:pt>
                <c:pt idx="162">
                  <c:v>1</c:v>
                </c:pt>
                <c:pt idx="163">
                  <c:v>0.85714285714285698</c:v>
                </c:pt>
                <c:pt idx="164">
                  <c:v>0.85714285714285698</c:v>
                </c:pt>
                <c:pt idx="165">
                  <c:v>0.85714285714285698</c:v>
                </c:pt>
                <c:pt idx="166">
                  <c:v>1.142857142857143</c:v>
                </c:pt>
                <c:pt idx="167">
                  <c:v>1.142857142857143</c:v>
                </c:pt>
                <c:pt idx="168">
                  <c:v>1.142857142857143</c:v>
                </c:pt>
                <c:pt idx="169">
                  <c:v>1</c:v>
                </c:pt>
                <c:pt idx="170">
                  <c:v>1.142857142857143</c:v>
                </c:pt>
                <c:pt idx="171">
                  <c:v>1</c:v>
                </c:pt>
                <c:pt idx="172">
                  <c:v>1</c:v>
                </c:pt>
                <c:pt idx="173">
                  <c:v>1.142857142857143</c:v>
                </c:pt>
                <c:pt idx="174">
                  <c:v>1.142857142857143</c:v>
                </c:pt>
                <c:pt idx="175">
                  <c:v>1.142857142857143</c:v>
                </c:pt>
                <c:pt idx="176">
                  <c:v>1.285714285714286</c:v>
                </c:pt>
                <c:pt idx="177">
                  <c:v>1</c:v>
                </c:pt>
                <c:pt idx="178">
                  <c:v>1</c:v>
                </c:pt>
                <c:pt idx="179">
                  <c:v>1</c:v>
                </c:pt>
                <c:pt idx="180">
                  <c:v>0.71428571428571397</c:v>
                </c:pt>
                <c:pt idx="181">
                  <c:v>1</c:v>
                </c:pt>
                <c:pt idx="182">
                  <c:v>1</c:v>
                </c:pt>
                <c:pt idx="183">
                  <c:v>1.142857142857143</c:v>
                </c:pt>
                <c:pt idx="184">
                  <c:v>1.142857142857143</c:v>
                </c:pt>
                <c:pt idx="185">
                  <c:v>1.4285714285714299</c:v>
                </c:pt>
                <c:pt idx="186">
                  <c:v>1.5714285714285721</c:v>
                </c:pt>
                <c:pt idx="187">
                  <c:v>2.1428571428571428</c:v>
                </c:pt>
                <c:pt idx="188">
                  <c:v>1.857142857142857</c:v>
                </c:pt>
                <c:pt idx="189">
                  <c:v>1.857142857142857</c:v>
                </c:pt>
                <c:pt idx="190">
                  <c:v>1.857142857142857</c:v>
                </c:pt>
                <c:pt idx="191">
                  <c:v>1.857142857142857</c:v>
                </c:pt>
                <c:pt idx="192">
                  <c:v>1.857142857142857</c:v>
                </c:pt>
                <c:pt idx="193">
                  <c:v>2.4285714285714302</c:v>
                </c:pt>
                <c:pt idx="194">
                  <c:v>2.285714285714286</c:v>
                </c:pt>
                <c:pt idx="195">
                  <c:v>2.285714285714286</c:v>
                </c:pt>
                <c:pt idx="196">
                  <c:v>2.285714285714286</c:v>
                </c:pt>
                <c:pt idx="197">
                  <c:v>3</c:v>
                </c:pt>
                <c:pt idx="198">
                  <c:v>3.714285714285714</c:v>
                </c:pt>
                <c:pt idx="199">
                  <c:v>4</c:v>
                </c:pt>
                <c:pt idx="200">
                  <c:v>4.1428571428571406</c:v>
                </c:pt>
                <c:pt idx="201">
                  <c:v>4</c:v>
                </c:pt>
                <c:pt idx="202">
                  <c:v>4.1428571428571406</c:v>
                </c:pt>
                <c:pt idx="203">
                  <c:v>4.1428571428571406</c:v>
                </c:pt>
                <c:pt idx="204">
                  <c:v>3</c:v>
                </c:pt>
                <c:pt idx="205">
                  <c:v>3</c:v>
                </c:pt>
                <c:pt idx="206">
                  <c:v>3.285714285714286</c:v>
                </c:pt>
                <c:pt idx="207">
                  <c:v>2.5714285714285712</c:v>
                </c:pt>
                <c:pt idx="208">
                  <c:v>2.5714285714285712</c:v>
                </c:pt>
                <c:pt idx="209">
                  <c:v>2.5714285714285712</c:v>
                </c:pt>
                <c:pt idx="210">
                  <c:v>2.5714285714285712</c:v>
                </c:pt>
                <c:pt idx="211">
                  <c:v>3.1428571428571428</c:v>
                </c:pt>
                <c:pt idx="212">
                  <c:v>3</c:v>
                </c:pt>
                <c:pt idx="213">
                  <c:v>2.4285714285714302</c:v>
                </c:pt>
                <c:pt idx="214">
                  <c:v>2.285714285714286</c:v>
                </c:pt>
                <c:pt idx="215">
                  <c:v>1.857142857142857</c:v>
                </c:pt>
                <c:pt idx="216">
                  <c:v>1.7142857142857151</c:v>
                </c:pt>
                <c:pt idx="217">
                  <c:v>1.7142857142857151</c:v>
                </c:pt>
                <c:pt idx="218">
                  <c:v>1.285714285714286</c:v>
                </c:pt>
                <c:pt idx="219">
                  <c:v>1.142857142857143</c:v>
                </c:pt>
                <c:pt idx="220">
                  <c:v>1.142857142857143</c:v>
                </c:pt>
                <c:pt idx="221">
                  <c:v>1.5714285714285721</c:v>
                </c:pt>
                <c:pt idx="222">
                  <c:v>1.857142857142857</c:v>
                </c:pt>
                <c:pt idx="223">
                  <c:v>1.857142857142857</c:v>
                </c:pt>
                <c:pt idx="224">
                  <c:v>1.857142857142857</c:v>
                </c:pt>
                <c:pt idx="225">
                  <c:v>2.285714285714286</c:v>
                </c:pt>
                <c:pt idx="226">
                  <c:v>2.1428571428571428</c:v>
                </c:pt>
                <c:pt idx="227">
                  <c:v>2.4285714285714302</c:v>
                </c:pt>
                <c:pt idx="228">
                  <c:v>2.5714285714285712</c:v>
                </c:pt>
                <c:pt idx="229">
                  <c:v>2.5714285714285712</c:v>
                </c:pt>
                <c:pt idx="230">
                  <c:v>2.714285714285714</c:v>
                </c:pt>
                <c:pt idx="231">
                  <c:v>2.714285714285714</c:v>
                </c:pt>
                <c:pt idx="232">
                  <c:v>2.8571428571428572</c:v>
                </c:pt>
                <c:pt idx="233">
                  <c:v>2.714285714285714</c:v>
                </c:pt>
                <c:pt idx="234">
                  <c:v>2.4285714285714302</c:v>
                </c:pt>
                <c:pt idx="235">
                  <c:v>1.857142857142857</c:v>
                </c:pt>
                <c:pt idx="236">
                  <c:v>2</c:v>
                </c:pt>
                <c:pt idx="237">
                  <c:v>1.857142857142857</c:v>
                </c:pt>
                <c:pt idx="238">
                  <c:v>1.857142857142857</c:v>
                </c:pt>
                <c:pt idx="239">
                  <c:v>1.285714285714286</c:v>
                </c:pt>
                <c:pt idx="240">
                  <c:v>1.7142857142857151</c:v>
                </c:pt>
                <c:pt idx="241">
                  <c:v>1.857142857142857</c:v>
                </c:pt>
                <c:pt idx="242">
                  <c:v>1.7142857142857151</c:v>
                </c:pt>
                <c:pt idx="243">
                  <c:v>1.285714285714286</c:v>
                </c:pt>
                <c:pt idx="244">
                  <c:v>1.4285714285714299</c:v>
                </c:pt>
                <c:pt idx="245">
                  <c:v>1.4285714285714299</c:v>
                </c:pt>
                <c:pt idx="246">
                  <c:v>1.4285714285714299</c:v>
                </c:pt>
                <c:pt idx="247">
                  <c:v>1.5714285714285721</c:v>
                </c:pt>
                <c:pt idx="248">
                  <c:v>1.5714285714285721</c:v>
                </c:pt>
                <c:pt idx="249">
                  <c:v>1.857142857142857</c:v>
                </c:pt>
                <c:pt idx="250">
                  <c:v>2.285714285714286</c:v>
                </c:pt>
                <c:pt idx="251">
                  <c:v>2.1428571428571428</c:v>
                </c:pt>
                <c:pt idx="252">
                  <c:v>2.1428571428571428</c:v>
                </c:pt>
                <c:pt idx="253">
                  <c:v>2.5714285714285712</c:v>
                </c:pt>
                <c:pt idx="254">
                  <c:v>2.1428571428571428</c:v>
                </c:pt>
                <c:pt idx="255">
                  <c:v>1.857142857142857</c:v>
                </c:pt>
                <c:pt idx="256">
                  <c:v>1.857142857142857</c:v>
                </c:pt>
                <c:pt idx="257">
                  <c:v>1.857142857142857</c:v>
                </c:pt>
                <c:pt idx="258">
                  <c:v>2</c:v>
                </c:pt>
                <c:pt idx="259">
                  <c:v>2</c:v>
                </c:pt>
                <c:pt idx="260">
                  <c:v>1.7142857142857151</c:v>
                </c:pt>
                <c:pt idx="261">
                  <c:v>1.5714285714285721</c:v>
                </c:pt>
                <c:pt idx="262">
                  <c:v>1.5714285714285721</c:v>
                </c:pt>
                <c:pt idx="263">
                  <c:v>1.4285714285714299</c:v>
                </c:pt>
                <c:pt idx="264">
                  <c:v>1.285714285714286</c:v>
                </c:pt>
                <c:pt idx="265">
                  <c:v>1.142857142857143</c:v>
                </c:pt>
                <c:pt idx="266">
                  <c:v>1.142857142857143</c:v>
                </c:pt>
                <c:pt idx="267">
                  <c:v>1</c:v>
                </c:pt>
                <c:pt idx="268">
                  <c:v>1</c:v>
                </c:pt>
                <c:pt idx="269">
                  <c:v>1.142857142857143</c:v>
                </c:pt>
                <c:pt idx="270">
                  <c:v>1</c:v>
                </c:pt>
                <c:pt idx="271">
                  <c:v>1</c:v>
                </c:pt>
                <c:pt idx="272">
                  <c:v>1.142857142857143</c:v>
                </c:pt>
                <c:pt idx="273">
                  <c:v>1.285714285714286</c:v>
                </c:pt>
                <c:pt idx="274">
                  <c:v>1.7142857142857151</c:v>
                </c:pt>
                <c:pt idx="275">
                  <c:v>2.285714285714286</c:v>
                </c:pt>
                <c:pt idx="276">
                  <c:v>3.285714285714286</c:v>
                </c:pt>
                <c:pt idx="277">
                  <c:v>3.714285714285714</c:v>
                </c:pt>
                <c:pt idx="278">
                  <c:v>3.5714285714285712</c:v>
                </c:pt>
                <c:pt idx="279">
                  <c:v>3.4285714285714302</c:v>
                </c:pt>
                <c:pt idx="280">
                  <c:v>3.285714285714286</c:v>
                </c:pt>
                <c:pt idx="281">
                  <c:v>3</c:v>
                </c:pt>
                <c:pt idx="282">
                  <c:v>2.5714285714285712</c:v>
                </c:pt>
                <c:pt idx="283">
                  <c:v>1.857142857142857</c:v>
                </c:pt>
                <c:pt idx="284">
                  <c:v>1.7142857142857151</c:v>
                </c:pt>
                <c:pt idx="285">
                  <c:v>1.5714285714285721</c:v>
                </c:pt>
                <c:pt idx="286">
                  <c:v>1.5714285714285721</c:v>
                </c:pt>
                <c:pt idx="287">
                  <c:v>1.5714285714285721</c:v>
                </c:pt>
                <c:pt idx="288">
                  <c:v>1.285714285714286</c:v>
                </c:pt>
                <c:pt idx="289">
                  <c:v>1.5714285714285721</c:v>
                </c:pt>
                <c:pt idx="290">
                  <c:v>1</c:v>
                </c:pt>
                <c:pt idx="291">
                  <c:v>0.85714285714285698</c:v>
                </c:pt>
                <c:pt idx="292">
                  <c:v>0.85714285714285698</c:v>
                </c:pt>
                <c:pt idx="293">
                  <c:v>0.85714285714285698</c:v>
                </c:pt>
                <c:pt idx="294">
                  <c:v>0.85714285714285698</c:v>
                </c:pt>
                <c:pt idx="295">
                  <c:v>1.142857142857143</c:v>
                </c:pt>
                <c:pt idx="296">
                  <c:v>1</c:v>
                </c:pt>
                <c:pt idx="297">
                  <c:v>1.285714285714286</c:v>
                </c:pt>
                <c:pt idx="298">
                  <c:v>1.285714285714286</c:v>
                </c:pt>
                <c:pt idx="299">
                  <c:v>1.4285714285714299</c:v>
                </c:pt>
                <c:pt idx="300">
                  <c:v>1.4285714285714299</c:v>
                </c:pt>
                <c:pt idx="301">
                  <c:v>1.4285714285714299</c:v>
                </c:pt>
                <c:pt idx="302">
                  <c:v>1.142857142857143</c:v>
                </c:pt>
                <c:pt idx="303">
                  <c:v>0.71428571428571397</c:v>
                </c:pt>
                <c:pt idx="304">
                  <c:v>0.85714285714285698</c:v>
                </c:pt>
                <c:pt idx="305">
                  <c:v>0.85714285714285698</c:v>
                </c:pt>
                <c:pt idx="306">
                  <c:v>0.85714285714285698</c:v>
                </c:pt>
                <c:pt idx="307">
                  <c:v>0.85714285714285698</c:v>
                </c:pt>
                <c:pt idx="308">
                  <c:v>0.85714285714285698</c:v>
                </c:pt>
                <c:pt idx="309">
                  <c:v>0.85714285714285698</c:v>
                </c:pt>
                <c:pt idx="310">
                  <c:v>1.285714285714286</c:v>
                </c:pt>
                <c:pt idx="311">
                  <c:v>1.5714285714285721</c:v>
                </c:pt>
                <c:pt idx="312">
                  <c:v>1.857142857142857</c:v>
                </c:pt>
                <c:pt idx="313">
                  <c:v>2</c:v>
                </c:pt>
                <c:pt idx="314">
                  <c:v>2</c:v>
                </c:pt>
                <c:pt idx="315">
                  <c:v>2</c:v>
                </c:pt>
                <c:pt idx="316">
                  <c:v>2.4285714285714302</c:v>
                </c:pt>
                <c:pt idx="317">
                  <c:v>2.4285714285714302</c:v>
                </c:pt>
                <c:pt idx="318">
                  <c:v>2.1428571428571428</c:v>
                </c:pt>
                <c:pt idx="319">
                  <c:v>2.5714285714285712</c:v>
                </c:pt>
                <c:pt idx="320">
                  <c:v>2.4285714285714302</c:v>
                </c:pt>
                <c:pt idx="321">
                  <c:v>2.4285714285714302</c:v>
                </c:pt>
                <c:pt idx="322">
                  <c:v>2.4285714285714302</c:v>
                </c:pt>
                <c:pt idx="323">
                  <c:v>1.857142857142857</c:v>
                </c:pt>
                <c:pt idx="324">
                  <c:v>1.5714285714285721</c:v>
                </c:pt>
                <c:pt idx="325">
                  <c:v>1.4285714285714299</c:v>
                </c:pt>
                <c:pt idx="326">
                  <c:v>1.285714285714286</c:v>
                </c:pt>
                <c:pt idx="327">
                  <c:v>1.4285714285714299</c:v>
                </c:pt>
                <c:pt idx="328">
                  <c:v>1.5714285714285721</c:v>
                </c:pt>
                <c:pt idx="329">
                  <c:v>1.5714285714285721</c:v>
                </c:pt>
                <c:pt idx="330">
                  <c:v>2.4285714285714302</c:v>
                </c:pt>
                <c:pt idx="331">
                  <c:v>3</c:v>
                </c:pt>
                <c:pt idx="332">
                  <c:v>3.1428571428571428</c:v>
                </c:pt>
                <c:pt idx="333">
                  <c:v>2.8571428571428572</c:v>
                </c:pt>
                <c:pt idx="334">
                  <c:v>2.714285714285714</c:v>
                </c:pt>
                <c:pt idx="335">
                  <c:v>2.5714285714285712</c:v>
                </c:pt>
                <c:pt idx="336">
                  <c:v>2.5714285714285712</c:v>
                </c:pt>
                <c:pt idx="337">
                  <c:v>1.7142857142857151</c:v>
                </c:pt>
                <c:pt idx="338">
                  <c:v>1.142857142857143</c:v>
                </c:pt>
                <c:pt idx="339">
                  <c:v>1.5714285714285721</c:v>
                </c:pt>
                <c:pt idx="340">
                  <c:v>1.4285714285714299</c:v>
                </c:pt>
                <c:pt idx="341">
                  <c:v>1.4285714285714299</c:v>
                </c:pt>
                <c:pt idx="342">
                  <c:v>1.4285714285714299</c:v>
                </c:pt>
                <c:pt idx="343">
                  <c:v>1.4285714285714299</c:v>
                </c:pt>
                <c:pt idx="344">
                  <c:v>1.7142857142857151</c:v>
                </c:pt>
                <c:pt idx="345">
                  <c:v>2</c:v>
                </c:pt>
                <c:pt idx="346">
                  <c:v>1.142857142857143</c:v>
                </c:pt>
                <c:pt idx="347">
                  <c:v>1.285714285714286</c:v>
                </c:pt>
                <c:pt idx="348">
                  <c:v>1.4285714285714299</c:v>
                </c:pt>
                <c:pt idx="349">
                  <c:v>1.4285714285714299</c:v>
                </c:pt>
                <c:pt idx="350">
                  <c:v>1.4285714285714299</c:v>
                </c:pt>
                <c:pt idx="351">
                  <c:v>1.4285714285714299</c:v>
                </c:pt>
                <c:pt idx="352">
                  <c:v>1.142857142857143</c:v>
                </c:pt>
                <c:pt idx="353">
                  <c:v>1.285714285714286</c:v>
                </c:pt>
                <c:pt idx="354">
                  <c:v>1</c:v>
                </c:pt>
                <c:pt idx="355">
                  <c:v>1.142857142857143</c:v>
                </c:pt>
                <c:pt idx="356">
                  <c:v>1.142857142857143</c:v>
                </c:pt>
                <c:pt idx="357">
                  <c:v>1.142857142857143</c:v>
                </c:pt>
                <c:pt idx="358">
                  <c:v>2.285714285714286</c:v>
                </c:pt>
              </c:numCache>
            </c:numRef>
          </c:yVal>
          <c:smooth val="1"/>
        </c:ser>
        <c:dLbls>
          <c:showLegendKey val="0"/>
          <c:showVal val="0"/>
          <c:showCatName val="0"/>
          <c:showSerName val="0"/>
          <c:showPercent val="0"/>
          <c:showBubbleSize val="0"/>
        </c:dLbls>
        <c:axId val="96754304"/>
        <c:axId val="96776960"/>
      </c:scatterChart>
      <c:valAx>
        <c:axId val="96754304"/>
        <c:scaling>
          <c:orientation val="minMax"/>
          <c:max val="41830"/>
          <c:min val="41456"/>
        </c:scaling>
        <c:delete val="0"/>
        <c:axPos val="b"/>
        <c:majorGridlines>
          <c:spPr>
            <a:ln w="9525" cap="flat" cmpd="sng" algn="ctr">
              <a:solidFill>
                <a:schemeClr val="tx1">
                  <a:lumMod val="15000"/>
                  <a:lumOff val="85000"/>
                </a:schemeClr>
              </a:solidFill>
              <a:round/>
            </a:ln>
            <a:effectLst/>
          </c:spPr>
        </c:majorGridlines>
        <c:numFmt formatCode="d/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776960"/>
        <c:crosses val="autoZero"/>
        <c:crossBetween val="midCat"/>
        <c:majorUnit val="30"/>
        <c:minorUnit val="5"/>
      </c:valAx>
      <c:valAx>
        <c:axId val="967769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75430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C3083F-FCD6-3246-8746-8A5F569EF315}" type="doc">
      <dgm:prSet loTypeId="urn:microsoft.com/office/officeart/2005/8/layout/cycle2" loCatId="" qsTypeId="urn:microsoft.com/office/officeart/2005/8/quickstyle/simple4" qsCatId="simple" csTypeId="urn:microsoft.com/office/officeart/2005/8/colors/colorful4" csCatId="colorful" phldr="1"/>
      <dgm:spPr/>
      <dgm:t>
        <a:bodyPr/>
        <a:lstStyle/>
        <a:p>
          <a:endParaRPr lang="en-US"/>
        </a:p>
      </dgm:t>
    </dgm:pt>
    <dgm:pt modelId="{13A8A791-E77E-B145-B367-B5385080D785}">
      <dgm:prSet phldrT="[Text]"/>
      <dgm:spPr/>
      <dgm:t>
        <a:bodyPr/>
        <a:lstStyle/>
        <a:p>
          <a:r>
            <a:rPr lang="en-US" dirty="0" smtClean="0"/>
            <a:t>Governance and Research</a:t>
          </a:r>
          <a:endParaRPr lang="en-US" dirty="0"/>
        </a:p>
      </dgm:t>
    </dgm:pt>
    <dgm:pt modelId="{FC316126-87B0-A947-82B7-4439AED60A95}" type="parTrans" cxnId="{A2827580-83AF-A946-A1AC-BC17FCC1CB5D}">
      <dgm:prSet/>
      <dgm:spPr/>
      <dgm:t>
        <a:bodyPr/>
        <a:lstStyle/>
        <a:p>
          <a:endParaRPr lang="en-US"/>
        </a:p>
      </dgm:t>
    </dgm:pt>
    <dgm:pt modelId="{4EF3FF56-6061-394F-9580-86FBADECBE8B}" type="sibTrans" cxnId="{A2827580-83AF-A946-A1AC-BC17FCC1CB5D}">
      <dgm:prSet/>
      <dgm:spPr/>
      <dgm:t>
        <a:bodyPr/>
        <a:lstStyle/>
        <a:p>
          <a:endParaRPr lang="en-US"/>
        </a:p>
      </dgm:t>
    </dgm:pt>
    <dgm:pt modelId="{C182A3B0-7E2C-8443-80C2-EFBFCA05125E}">
      <dgm:prSet phldrT="[Text]"/>
      <dgm:spPr/>
      <dgm:t>
        <a:bodyPr/>
        <a:lstStyle/>
        <a:p>
          <a:r>
            <a:rPr lang="en-US" dirty="0" smtClean="0"/>
            <a:t>Framework  design workshops</a:t>
          </a:r>
          <a:endParaRPr lang="en-US" dirty="0"/>
        </a:p>
      </dgm:t>
    </dgm:pt>
    <dgm:pt modelId="{0636F124-6EEB-C044-9160-FF2372997DE2}" type="parTrans" cxnId="{9D3D0A2D-3364-EB48-91D7-89163524E18D}">
      <dgm:prSet/>
      <dgm:spPr/>
      <dgm:t>
        <a:bodyPr/>
        <a:lstStyle/>
        <a:p>
          <a:endParaRPr lang="en-US"/>
        </a:p>
      </dgm:t>
    </dgm:pt>
    <dgm:pt modelId="{630BFED9-60B1-854B-B1A8-7DE30A1B533B}" type="sibTrans" cxnId="{9D3D0A2D-3364-EB48-91D7-89163524E18D}">
      <dgm:prSet/>
      <dgm:spPr/>
      <dgm:t>
        <a:bodyPr/>
        <a:lstStyle/>
        <a:p>
          <a:endParaRPr lang="en-US"/>
        </a:p>
      </dgm:t>
    </dgm:pt>
    <dgm:pt modelId="{9FF5CFDD-CF51-8743-B09C-1B50E9D1D386}">
      <dgm:prSet phldrT="[Text]"/>
      <dgm:spPr/>
      <dgm:t>
        <a:bodyPr/>
        <a:lstStyle/>
        <a:p>
          <a:r>
            <a:rPr lang="en-US" dirty="0" smtClean="0"/>
            <a:t>Theme indicator development with councils</a:t>
          </a:r>
          <a:endParaRPr lang="en-US" dirty="0"/>
        </a:p>
      </dgm:t>
    </dgm:pt>
    <dgm:pt modelId="{DAC45682-A3B8-BB44-9C0B-76C686E6ADE2}" type="parTrans" cxnId="{6780E97F-5239-9548-B75A-2E6A7E2E8E6C}">
      <dgm:prSet/>
      <dgm:spPr/>
      <dgm:t>
        <a:bodyPr/>
        <a:lstStyle/>
        <a:p>
          <a:endParaRPr lang="en-US"/>
        </a:p>
      </dgm:t>
    </dgm:pt>
    <dgm:pt modelId="{670670ED-298E-764A-AAEA-1A98D5D8D1DE}" type="sibTrans" cxnId="{6780E97F-5239-9548-B75A-2E6A7E2E8E6C}">
      <dgm:prSet/>
      <dgm:spPr/>
      <dgm:t>
        <a:bodyPr/>
        <a:lstStyle/>
        <a:p>
          <a:endParaRPr lang="en-US"/>
        </a:p>
      </dgm:t>
    </dgm:pt>
    <dgm:pt modelId="{FD15F110-C1D1-DF47-8C86-1288CF7F5F1D}">
      <dgm:prSet phldrT="[Text]"/>
      <dgm:spPr/>
      <dgm:t>
        <a:bodyPr/>
        <a:lstStyle/>
        <a:p>
          <a:r>
            <a:rPr lang="en-US" dirty="0" smtClean="0"/>
            <a:t>Piloting and indicator refinement</a:t>
          </a:r>
          <a:endParaRPr lang="en-US" dirty="0"/>
        </a:p>
      </dgm:t>
    </dgm:pt>
    <dgm:pt modelId="{55F542A1-59AC-DC4C-8F1C-02E817D2FF59}" type="parTrans" cxnId="{563BBFA4-61A2-5D4B-8851-30E0BB7A9142}">
      <dgm:prSet/>
      <dgm:spPr/>
      <dgm:t>
        <a:bodyPr/>
        <a:lstStyle/>
        <a:p>
          <a:endParaRPr lang="en-US"/>
        </a:p>
      </dgm:t>
    </dgm:pt>
    <dgm:pt modelId="{E66CEFC0-A1E9-7C4F-BBB7-EBDE6D70B3C3}" type="sibTrans" cxnId="{563BBFA4-61A2-5D4B-8851-30E0BB7A9142}">
      <dgm:prSet/>
      <dgm:spPr/>
      <dgm:t>
        <a:bodyPr/>
        <a:lstStyle/>
        <a:p>
          <a:endParaRPr lang="en-US"/>
        </a:p>
      </dgm:t>
    </dgm:pt>
    <dgm:pt modelId="{F6F282EC-EA91-104A-B267-391A2D4B4319}">
      <dgm:prSet phldrT="[Text]"/>
      <dgm:spPr/>
      <dgm:t>
        <a:bodyPr/>
        <a:lstStyle/>
        <a:p>
          <a:r>
            <a:rPr lang="en-US" dirty="0" smtClean="0"/>
            <a:t>Project evaluation</a:t>
          </a:r>
          <a:endParaRPr lang="en-US" dirty="0"/>
        </a:p>
      </dgm:t>
    </dgm:pt>
    <dgm:pt modelId="{0A4297F9-E8C6-2A43-9B8E-DF0E63DA063E}" type="parTrans" cxnId="{425BD1EB-E937-4947-A106-4281E49A024D}">
      <dgm:prSet/>
      <dgm:spPr/>
      <dgm:t>
        <a:bodyPr/>
        <a:lstStyle/>
        <a:p>
          <a:endParaRPr lang="en-US"/>
        </a:p>
      </dgm:t>
    </dgm:pt>
    <dgm:pt modelId="{22006F07-DEA1-604E-BC67-0DA9D36CDDED}" type="sibTrans" cxnId="{425BD1EB-E937-4947-A106-4281E49A024D}">
      <dgm:prSet/>
      <dgm:spPr/>
      <dgm:t>
        <a:bodyPr/>
        <a:lstStyle/>
        <a:p>
          <a:endParaRPr lang="en-US"/>
        </a:p>
      </dgm:t>
    </dgm:pt>
    <dgm:pt modelId="{069E8B06-A030-594D-A5FE-8E9E04E93ADA}">
      <dgm:prSet/>
      <dgm:spPr/>
      <dgm:t>
        <a:bodyPr/>
        <a:lstStyle/>
        <a:p>
          <a:r>
            <a:rPr lang="en-US" dirty="0" smtClean="0"/>
            <a:t>Implementing and ongoing reporting</a:t>
          </a:r>
          <a:endParaRPr lang="en-US" dirty="0"/>
        </a:p>
      </dgm:t>
    </dgm:pt>
    <dgm:pt modelId="{E4459FA0-FCF8-E648-BF50-98B9B72317BE}" type="parTrans" cxnId="{3AA231A0-4640-6A46-ACBF-E16B42B191E9}">
      <dgm:prSet/>
      <dgm:spPr/>
      <dgm:t>
        <a:bodyPr/>
        <a:lstStyle/>
        <a:p>
          <a:endParaRPr lang="en-US"/>
        </a:p>
      </dgm:t>
    </dgm:pt>
    <dgm:pt modelId="{996DFFD7-B4B3-4A42-98ED-67B96B00245A}" type="sibTrans" cxnId="{3AA231A0-4640-6A46-ACBF-E16B42B191E9}">
      <dgm:prSet/>
      <dgm:spPr/>
      <dgm:t>
        <a:bodyPr/>
        <a:lstStyle/>
        <a:p>
          <a:endParaRPr lang="en-US"/>
        </a:p>
      </dgm:t>
    </dgm:pt>
    <dgm:pt modelId="{FEEF2525-9334-FB43-8A97-0959804C2DBA}" type="pres">
      <dgm:prSet presAssocID="{7DC3083F-FCD6-3246-8746-8A5F569EF315}" presName="cycle" presStyleCnt="0">
        <dgm:presLayoutVars>
          <dgm:dir/>
          <dgm:resizeHandles val="exact"/>
        </dgm:presLayoutVars>
      </dgm:prSet>
      <dgm:spPr/>
      <dgm:t>
        <a:bodyPr/>
        <a:lstStyle/>
        <a:p>
          <a:endParaRPr lang="en-AU"/>
        </a:p>
      </dgm:t>
    </dgm:pt>
    <dgm:pt modelId="{823CAFA4-DCC1-D943-8B5D-F84859CEA368}" type="pres">
      <dgm:prSet presAssocID="{13A8A791-E77E-B145-B367-B5385080D785}" presName="node" presStyleLbl="node1" presStyleIdx="0" presStyleCnt="6">
        <dgm:presLayoutVars>
          <dgm:bulletEnabled val="1"/>
        </dgm:presLayoutVars>
      </dgm:prSet>
      <dgm:spPr/>
      <dgm:t>
        <a:bodyPr/>
        <a:lstStyle/>
        <a:p>
          <a:endParaRPr lang="en-US"/>
        </a:p>
      </dgm:t>
    </dgm:pt>
    <dgm:pt modelId="{575ED8EE-FA88-E84F-9EF6-0CCE20E829D0}" type="pres">
      <dgm:prSet presAssocID="{4EF3FF56-6061-394F-9580-86FBADECBE8B}" presName="sibTrans" presStyleLbl="sibTrans2D1" presStyleIdx="0" presStyleCnt="6"/>
      <dgm:spPr/>
      <dgm:t>
        <a:bodyPr/>
        <a:lstStyle/>
        <a:p>
          <a:endParaRPr lang="en-AU"/>
        </a:p>
      </dgm:t>
    </dgm:pt>
    <dgm:pt modelId="{2BA22209-2B7A-FE45-9C52-266A05A3BB22}" type="pres">
      <dgm:prSet presAssocID="{4EF3FF56-6061-394F-9580-86FBADECBE8B}" presName="connectorText" presStyleLbl="sibTrans2D1" presStyleIdx="0" presStyleCnt="6"/>
      <dgm:spPr/>
      <dgm:t>
        <a:bodyPr/>
        <a:lstStyle/>
        <a:p>
          <a:endParaRPr lang="en-AU"/>
        </a:p>
      </dgm:t>
    </dgm:pt>
    <dgm:pt modelId="{F34B1101-3FD0-0C4B-BCB0-6E93732F5E2D}" type="pres">
      <dgm:prSet presAssocID="{C182A3B0-7E2C-8443-80C2-EFBFCA05125E}" presName="node" presStyleLbl="node1" presStyleIdx="1" presStyleCnt="6">
        <dgm:presLayoutVars>
          <dgm:bulletEnabled val="1"/>
        </dgm:presLayoutVars>
      </dgm:prSet>
      <dgm:spPr/>
      <dgm:t>
        <a:bodyPr/>
        <a:lstStyle/>
        <a:p>
          <a:endParaRPr lang="en-US"/>
        </a:p>
      </dgm:t>
    </dgm:pt>
    <dgm:pt modelId="{AF3BB695-9BD0-8A43-8919-825D0939199E}" type="pres">
      <dgm:prSet presAssocID="{630BFED9-60B1-854B-B1A8-7DE30A1B533B}" presName="sibTrans" presStyleLbl="sibTrans2D1" presStyleIdx="1" presStyleCnt="6"/>
      <dgm:spPr/>
      <dgm:t>
        <a:bodyPr/>
        <a:lstStyle/>
        <a:p>
          <a:endParaRPr lang="en-AU"/>
        </a:p>
      </dgm:t>
    </dgm:pt>
    <dgm:pt modelId="{000A6AC4-4737-0245-8AA5-323A8BF1A717}" type="pres">
      <dgm:prSet presAssocID="{630BFED9-60B1-854B-B1A8-7DE30A1B533B}" presName="connectorText" presStyleLbl="sibTrans2D1" presStyleIdx="1" presStyleCnt="6"/>
      <dgm:spPr/>
      <dgm:t>
        <a:bodyPr/>
        <a:lstStyle/>
        <a:p>
          <a:endParaRPr lang="en-AU"/>
        </a:p>
      </dgm:t>
    </dgm:pt>
    <dgm:pt modelId="{D7A7B92F-53D2-284F-98F6-ED596AC44D76}" type="pres">
      <dgm:prSet presAssocID="{9FF5CFDD-CF51-8743-B09C-1B50E9D1D386}" presName="node" presStyleLbl="node1" presStyleIdx="2" presStyleCnt="6">
        <dgm:presLayoutVars>
          <dgm:bulletEnabled val="1"/>
        </dgm:presLayoutVars>
      </dgm:prSet>
      <dgm:spPr/>
      <dgm:t>
        <a:bodyPr/>
        <a:lstStyle/>
        <a:p>
          <a:endParaRPr lang="en-US"/>
        </a:p>
      </dgm:t>
    </dgm:pt>
    <dgm:pt modelId="{085E7E59-CA67-2045-9C7D-96CC193C8715}" type="pres">
      <dgm:prSet presAssocID="{670670ED-298E-764A-AAEA-1A98D5D8D1DE}" presName="sibTrans" presStyleLbl="sibTrans2D1" presStyleIdx="2" presStyleCnt="6"/>
      <dgm:spPr/>
      <dgm:t>
        <a:bodyPr/>
        <a:lstStyle/>
        <a:p>
          <a:endParaRPr lang="en-AU"/>
        </a:p>
      </dgm:t>
    </dgm:pt>
    <dgm:pt modelId="{FAE8E1B5-1BAC-FB4B-B821-4CD77278080A}" type="pres">
      <dgm:prSet presAssocID="{670670ED-298E-764A-AAEA-1A98D5D8D1DE}" presName="connectorText" presStyleLbl="sibTrans2D1" presStyleIdx="2" presStyleCnt="6"/>
      <dgm:spPr/>
      <dgm:t>
        <a:bodyPr/>
        <a:lstStyle/>
        <a:p>
          <a:endParaRPr lang="en-AU"/>
        </a:p>
      </dgm:t>
    </dgm:pt>
    <dgm:pt modelId="{A83B660F-896E-F94E-AD93-9C1B71DB7918}" type="pres">
      <dgm:prSet presAssocID="{FD15F110-C1D1-DF47-8C86-1288CF7F5F1D}" presName="node" presStyleLbl="node1" presStyleIdx="3" presStyleCnt="6">
        <dgm:presLayoutVars>
          <dgm:bulletEnabled val="1"/>
        </dgm:presLayoutVars>
      </dgm:prSet>
      <dgm:spPr/>
      <dgm:t>
        <a:bodyPr/>
        <a:lstStyle/>
        <a:p>
          <a:endParaRPr lang="en-US"/>
        </a:p>
      </dgm:t>
    </dgm:pt>
    <dgm:pt modelId="{D439905A-CBEF-5543-BCFD-2BF1F9DA98DF}" type="pres">
      <dgm:prSet presAssocID="{E66CEFC0-A1E9-7C4F-BBB7-EBDE6D70B3C3}" presName="sibTrans" presStyleLbl="sibTrans2D1" presStyleIdx="3" presStyleCnt="6"/>
      <dgm:spPr/>
      <dgm:t>
        <a:bodyPr/>
        <a:lstStyle/>
        <a:p>
          <a:endParaRPr lang="en-AU"/>
        </a:p>
      </dgm:t>
    </dgm:pt>
    <dgm:pt modelId="{902C1427-055F-F042-BB1E-A322F93D0535}" type="pres">
      <dgm:prSet presAssocID="{E66CEFC0-A1E9-7C4F-BBB7-EBDE6D70B3C3}" presName="connectorText" presStyleLbl="sibTrans2D1" presStyleIdx="3" presStyleCnt="6"/>
      <dgm:spPr/>
      <dgm:t>
        <a:bodyPr/>
        <a:lstStyle/>
        <a:p>
          <a:endParaRPr lang="en-AU"/>
        </a:p>
      </dgm:t>
    </dgm:pt>
    <dgm:pt modelId="{EABC8E78-A892-1B4A-96D6-289459ADA3A2}" type="pres">
      <dgm:prSet presAssocID="{069E8B06-A030-594D-A5FE-8E9E04E93ADA}" presName="node" presStyleLbl="node1" presStyleIdx="4" presStyleCnt="6">
        <dgm:presLayoutVars>
          <dgm:bulletEnabled val="1"/>
        </dgm:presLayoutVars>
      </dgm:prSet>
      <dgm:spPr/>
      <dgm:t>
        <a:bodyPr/>
        <a:lstStyle/>
        <a:p>
          <a:endParaRPr lang="en-US"/>
        </a:p>
      </dgm:t>
    </dgm:pt>
    <dgm:pt modelId="{B7074D1A-A97C-2F4A-A3B8-A10F349D4F39}" type="pres">
      <dgm:prSet presAssocID="{996DFFD7-B4B3-4A42-98ED-67B96B00245A}" presName="sibTrans" presStyleLbl="sibTrans2D1" presStyleIdx="4" presStyleCnt="6"/>
      <dgm:spPr/>
      <dgm:t>
        <a:bodyPr/>
        <a:lstStyle/>
        <a:p>
          <a:endParaRPr lang="en-AU"/>
        </a:p>
      </dgm:t>
    </dgm:pt>
    <dgm:pt modelId="{BE1FD1F6-7B83-A441-9B25-8907892E0A49}" type="pres">
      <dgm:prSet presAssocID="{996DFFD7-B4B3-4A42-98ED-67B96B00245A}" presName="connectorText" presStyleLbl="sibTrans2D1" presStyleIdx="4" presStyleCnt="6"/>
      <dgm:spPr/>
      <dgm:t>
        <a:bodyPr/>
        <a:lstStyle/>
        <a:p>
          <a:endParaRPr lang="en-AU"/>
        </a:p>
      </dgm:t>
    </dgm:pt>
    <dgm:pt modelId="{0457DE81-5E88-8B49-A491-49713B80E05B}" type="pres">
      <dgm:prSet presAssocID="{F6F282EC-EA91-104A-B267-391A2D4B4319}" presName="node" presStyleLbl="node1" presStyleIdx="5" presStyleCnt="6">
        <dgm:presLayoutVars>
          <dgm:bulletEnabled val="1"/>
        </dgm:presLayoutVars>
      </dgm:prSet>
      <dgm:spPr/>
      <dgm:t>
        <a:bodyPr/>
        <a:lstStyle/>
        <a:p>
          <a:endParaRPr lang="en-US"/>
        </a:p>
      </dgm:t>
    </dgm:pt>
    <dgm:pt modelId="{591D89E9-C2B5-704C-8815-895B721D9679}" type="pres">
      <dgm:prSet presAssocID="{22006F07-DEA1-604E-BC67-0DA9D36CDDED}" presName="sibTrans" presStyleLbl="sibTrans2D1" presStyleIdx="5" presStyleCnt="6"/>
      <dgm:spPr/>
      <dgm:t>
        <a:bodyPr/>
        <a:lstStyle/>
        <a:p>
          <a:endParaRPr lang="en-AU"/>
        </a:p>
      </dgm:t>
    </dgm:pt>
    <dgm:pt modelId="{18B74D7D-2469-974A-ABE0-BA7FA39CCC0E}" type="pres">
      <dgm:prSet presAssocID="{22006F07-DEA1-604E-BC67-0DA9D36CDDED}" presName="connectorText" presStyleLbl="sibTrans2D1" presStyleIdx="5" presStyleCnt="6"/>
      <dgm:spPr/>
      <dgm:t>
        <a:bodyPr/>
        <a:lstStyle/>
        <a:p>
          <a:endParaRPr lang="en-AU"/>
        </a:p>
      </dgm:t>
    </dgm:pt>
  </dgm:ptLst>
  <dgm:cxnLst>
    <dgm:cxn modelId="{87A18B3D-C47B-BE45-B9E6-E62971074E97}" type="presOf" srcId="{F6F282EC-EA91-104A-B267-391A2D4B4319}" destId="{0457DE81-5E88-8B49-A491-49713B80E05B}" srcOrd="0" destOrd="0" presId="urn:microsoft.com/office/officeart/2005/8/layout/cycle2"/>
    <dgm:cxn modelId="{3AA231A0-4640-6A46-ACBF-E16B42B191E9}" srcId="{7DC3083F-FCD6-3246-8746-8A5F569EF315}" destId="{069E8B06-A030-594D-A5FE-8E9E04E93ADA}" srcOrd="4" destOrd="0" parTransId="{E4459FA0-FCF8-E648-BF50-98B9B72317BE}" sibTransId="{996DFFD7-B4B3-4A42-98ED-67B96B00245A}"/>
    <dgm:cxn modelId="{2CE0371F-3D6F-6E45-AE4F-46CEFAD894B2}" type="presOf" srcId="{E66CEFC0-A1E9-7C4F-BBB7-EBDE6D70B3C3}" destId="{D439905A-CBEF-5543-BCFD-2BF1F9DA98DF}" srcOrd="0" destOrd="0" presId="urn:microsoft.com/office/officeart/2005/8/layout/cycle2"/>
    <dgm:cxn modelId="{6051E574-8DA0-2D4C-B9A0-39624258BA14}" type="presOf" srcId="{996DFFD7-B4B3-4A42-98ED-67B96B00245A}" destId="{B7074D1A-A97C-2F4A-A3B8-A10F349D4F39}" srcOrd="0" destOrd="0" presId="urn:microsoft.com/office/officeart/2005/8/layout/cycle2"/>
    <dgm:cxn modelId="{F363235C-92E5-FE4E-9EF9-5FC8E595EDAD}" type="presOf" srcId="{670670ED-298E-764A-AAEA-1A98D5D8D1DE}" destId="{FAE8E1B5-1BAC-FB4B-B821-4CD77278080A}" srcOrd="1" destOrd="0" presId="urn:microsoft.com/office/officeart/2005/8/layout/cycle2"/>
    <dgm:cxn modelId="{BE81CBBC-40AA-6A49-A0F8-01C06EE0E975}" type="presOf" srcId="{13A8A791-E77E-B145-B367-B5385080D785}" destId="{823CAFA4-DCC1-D943-8B5D-F84859CEA368}" srcOrd="0" destOrd="0" presId="urn:microsoft.com/office/officeart/2005/8/layout/cycle2"/>
    <dgm:cxn modelId="{FEA322F5-EC0E-CD4A-AEE6-0B4106D425F3}" type="presOf" srcId="{7DC3083F-FCD6-3246-8746-8A5F569EF315}" destId="{FEEF2525-9334-FB43-8A97-0959804C2DBA}" srcOrd="0" destOrd="0" presId="urn:microsoft.com/office/officeart/2005/8/layout/cycle2"/>
    <dgm:cxn modelId="{6780E97F-5239-9548-B75A-2E6A7E2E8E6C}" srcId="{7DC3083F-FCD6-3246-8746-8A5F569EF315}" destId="{9FF5CFDD-CF51-8743-B09C-1B50E9D1D386}" srcOrd="2" destOrd="0" parTransId="{DAC45682-A3B8-BB44-9C0B-76C686E6ADE2}" sibTransId="{670670ED-298E-764A-AAEA-1A98D5D8D1DE}"/>
    <dgm:cxn modelId="{DC9F039D-FA53-FD48-95BF-BA0719F11425}" type="presOf" srcId="{996DFFD7-B4B3-4A42-98ED-67B96B00245A}" destId="{BE1FD1F6-7B83-A441-9B25-8907892E0A49}" srcOrd="1" destOrd="0" presId="urn:microsoft.com/office/officeart/2005/8/layout/cycle2"/>
    <dgm:cxn modelId="{A2827580-83AF-A946-A1AC-BC17FCC1CB5D}" srcId="{7DC3083F-FCD6-3246-8746-8A5F569EF315}" destId="{13A8A791-E77E-B145-B367-B5385080D785}" srcOrd="0" destOrd="0" parTransId="{FC316126-87B0-A947-82B7-4439AED60A95}" sibTransId="{4EF3FF56-6061-394F-9580-86FBADECBE8B}"/>
    <dgm:cxn modelId="{9D3D0A2D-3364-EB48-91D7-89163524E18D}" srcId="{7DC3083F-FCD6-3246-8746-8A5F569EF315}" destId="{C182A3B0-7E2C-8443-80C2-EFBFCA05125E}" srcOrd="1" destOrd="0" parTransId="{0636F124-6EEB-C044-9160-FF2372997DE2}" sibTransId="{630BFED9-60B1-854B-B1A8-7DE30A1B533B}"/>
    <dgm:cxn modelId="{36644D27-64D7-BA47-809F-E24C8663ECA7}" type="presOf" srcId="{4EF3FF56-6061-394F-9580-86FBADECBE8B}" destId="{575ED8EE-FA88-E84F-9EF6-0CCE20E829D0}" srcOrd="0" destOrd="0" presId="urn:microsoft.com/office/officeart/2005/8/layout/cycle2"/>
    <dgm:cxn modelId="{0C24685A-6FAE-7144-B33B-DBC7BD6C6C7A}" type="presOf" srcId="{22006F07-DEA1-604E-BC67-0DA9D36CDDED}" destId="{591D89E9-C2B5-704C-8815-895B721D9679}" srcOrd="0" destOrd="0" presId="urn:microsoft.com/office/officeart/2005/8/layout/cycle2"/>
    <dgm:cxn modelId="{3BFBF3BC-44A2-DF42-870F-90F4D69213DF}" type="presOf" srcId="{4EF3FF56-6061-394F-9580-86FBADECBE8B}" destId="{2BA22209-2B7A-FE45-9C52-266A05A3BB22}" srcOrd="1" destOrd="0" presId="urn:microsoft.com/office/officeart/2005/8/layout/cycle2"/>
    <dgm:cxn modelId="{425BD1EB-E937-4947-A106-4281E49A024D}" srcId="{7DC3083F-FCD6-3246-8746-8A5F569EF315}" destId="{F6F282EC-EA91-104A-B267-391A2D4B4319}" srcOrd="5" destOrd="0" parTransId="{0A4297F9-E8C6-2A43-9B8E-DF0E63DA063E}" sibTransId="{22006F07-DEA1-604E-BC67-0DA9D36CDDED}"/>
    <dgm:cxn modelId="{2DDFD993-0645-3045-B68B-AB2DA905692A}" type="presOf" srcId="{22006F07-DEA1-604E-BC67-0DA9D36CDDED}" destId="{18B74D7D-2469-974A-ABE0-BA7FA39CCC0E}" srcOrd="1" destOrd="0" presId="urn:microsoft.com/office/officeart/2005/8/layout/cycle2"/>
    <dgm:cxn modelId="{563BBFA4-61A2-5D4B-8851-30E0BB7A9142}" srcId="{7DC3083F-FCD6-3246-8746-8A5F569EF315}" destId="{FD15F110-C1D1-DF47-8C86-1288CF7F5F1D}" srcOrd="3" destOrd="0" parTransId="{55F542A1-59AC-DC4C-8F1C-02E817D2FF59}" sibTransId="{E66CEFC0-A1E9-7C4F-BBB7-EBDE6D70B3C3}"/>
    <dgm:cxn modelId="{D966A366-03BA-E444-8F81-35CB79E29669}" type="presOf" srcId="{670670ED-298E-764A-AAEA-1A98D5D8D1DE}" destId="{085E7E59-CA67-2045-9C7D-96CC193C8715}" srcOrd="0" destOrd="0" presId="urn:microsoft.com/office/officeart/2005/8/layout/cycle2"/>
    <dgm:cxn modelId="{E41F10F7-792B-9D42-A53F-09DEB790CFE3}" type="presOf" srcId="{630BFED9-60B1-854B-B1A8-7DE30A1B533B}" destId="{000A6AC4-4737-0245-8AA5-323A8BF1A717}" srcOrd="1" destOrd="0" presId="urn:microsoft.com/office/officeart/2005/8/layout/cycle2"/>
    <dgm:cxn modelId="{5843B1CC-89E3-DE4B-9743-0DE6A80EA13E}" type="presOf" srcId="{630BFED9-60B1-854B-B1A8-7DE30A1B533B}" destId="{AF3BB695-9BD0-8A43-8919-825D0939199E}" srcOrd="0" destOrd="0" presId="urn:microsoft.com/office/officeart/2005/8/layout/cycle2"/>
    <dgm:cxn modelId="{E156B3D1-D5CF-F146-B3CD-78F4631B8D2C}" type="presOf" srcId="{069E8B06-A030-594D-A5FE-8E9E04E93ADA}" destId="{EABC8E78-A892-1B4A-96D6-289459ADA3A2}" srcOrd="0" destOrd="0" presId="urn:microsoft.com/office/officeart/2005/8/layout/cycle2"/>
    <dgm:cxn modelId="{03125D14-3659-F248-BC19-AE5DD9EC0E77}" type="presOf" srcId="{FD15F110-C1D1-DF47-8C86-1288CF7F5F1D}" destId="{A83B660F-896E-F94E-AD93-9C1B71DB7918}" srcOrd="0" destOrd="0" presId="urn:microsoft.com/office/officeart/2005/8/layout/cycle2"/>
    <dgm:cxn modelId="{FF3E851B-8783-BE4A-A080-88ECE3E5F92B}" type="presOf" srcId="{C182A3B0-7E2C-8443-80C2-EFBFCA05125E}" destId="{F34B1101-3FD0-0C4B-BCB0-6E93732F5E2D}" srcOrd="0" destOrd="0" presId="urn:microsoft.com/office/officeart/2005/8/layout/cycle2"/>
    <dgm:cxn modelId="{ACA7F0D4-AF1A-7646-A086-7DD79684EC01}" type="presOf" srcId="{9FF5CFDD-CF51-8743-B09C-1B50E9D1D386}" destId="{D7A7B92F-53D2-284F-98F6-ED596AC44D76}" srcOrd="0" destOrd="0" presId="urn:microsoft.com/office/officeart/2005/8/layout/cycle2"/>
    <dgm:cxn modelId="{65C82836-48AE-064A-91B7-A811B6B7C61F}" type="presOf" srcId="{E66CEFC0-A1E9-7C4F-BBB7-EBDE6D70B3C3}" destId="{902C1427-055F-F042-BB1E-A322F93D0535}" srcOrd="1" destOrd="0" presId="urn:microsoft.com/office/officeart/2005/8/layout/cycle2"/>
    <dgm:cxn modelId="{0F160424-C7DC-164B-92A2-D013C3371BF4}" type="presParOf" srcId="{FEEF2525-9334-FB43-8A97-0959804C2DBA}" destId="{823CAFA4-DCC1-D943-8B5D-F84859CEA368}" srcOrd="0" destOrd="0" presId="urn:microsoft.com/office/officeart/2005/8/layout/cycle2"/>
    <dgm:cxn modelId="{DEA7DF93-B956-C742-BA80-F48A932EDC1F}" type="presParOf" srcId="{FEEF2525-9334-FB43-8A97-0959804C2DBA}" destId="{575ED8EE-FA88-E84F-9EF6-0CCE20E829D0}" srcOrd="1" destOrd="0" presId="urn:microsoft.com/office/officeart/2005/8/layout/cycle2"/>
    <dgm:cxn modelId="{9653669C-F867-964A-8484-FEC228941306}" type="presParOf" srcId="{575ED8EE-FA88-E84F-9EF6-0CCE20E829D0}" destId="{2BA22209-2B7A-FE45-9C52-266A05A3BB22}" srcOrd="0" destOrd="0" presId="urn:microsoft.com/office/officeart/2005/8/layout/cycle2"/>
    <dgm:cxn modelId="{A815ABCB-110E-5A4A-A157-37F2737AFDC0}" type="presParOf" srcId="{FEEF2525-9334-FB43-8A97-0959804C2DBA}" destId="{F34B1101-3FD0-0C4B-BCB0-6E93732F5E2D}" srcOrd="2" destOrd="0" presId="urn:microsoft.com/office/officeart/2005/8/layout/cycle2"/>
    <dgm:cxn modelId="{920DB617-27A5-3942-A4E7-32471D39A8CA}" type="presParOf" srcId="{FEEF2525-9334-FB43-8A97-0959804C2DBA}" destId="{AF3BB695-9BD0-8A43-8919-825D0939199E}" srcOrd="3" destOrd="0" presId="urn:microsoft.com/office/officeart/2005/8/layout/cycle2"/>
    <dgm:cxn modelId="{49D0BE5E-301A-F949-8817-CC4B3761927C}" type="presParOf" srcId="{AF3BB695-9BD0-8A43-8919-825D0939199E}" destId="{000A6AC4-4737-0245-8AA5-323A8BF1A717}" srcOrd="0" destOrd="0" presId="urn:microsoft.com/office/officeart/2005/8/layout/cycle2"/>
    <dgm:cxn modelId="{02E54FFD-EAD4-864B-B90E-9C2BEA02C2E4}" type="presParOf" srcId="{FEEF2525-9334-FB43-8A97-0959804C2DBA}" destId="{D7A7B92F-53D2-284F-98F6-ED596AC44D76}" srcOrd="4" destOrd="0" presId="urn:microsoft.com/office/officeart/2005/8/layout/cycle2"/>
    <dgm:cxn modelId="{F991BA22-2785-614C-AB17-7B829FFF4AC9}" type="presParOf" srcId="{FEEF2525-9334-FB43-8A97-0959804C2DBA}" destId="{085E7E59-CA67-2045-9C7D-96CC193C8715}" srcOrd="5" destOrd="0" presId="urn:microsoft.com/office/officeart/2005/8/layout/cycle2"/>
    <dgm:cxn modelId="{EFCABD98-B175-AE45-AF72-9F981D4AAA65}" type="presParOf" srcId="{085E7E59-CA67-2045-9C7D-96CC193C8715}" destId="{FAE8E1B5-1BAC-FB4B-B821-4CD77278080A}" srcOrd="0" destOrd="0" presId="urn:microsoft.com/office/officeart/2005/8/layout/cycle2"/>
    <dgm:cxn modelId="{18CBE027-8436-794C-AF28-AC90B3E32E74}" type="presParOf" srcId="{FEEF2525-9334-FB43-8A97-0959804C2DBA}" destId="{A83B660F-896E-F94E-AD93-9C1B71DB7918}" srcOrd="6" destOrd="0" presId="urn:microsoft.com/office/officeart/2005/8/layout/cycle2"/>
    <dgm:cxn modelId="{1B6904E9-C903-AB46-9C44-28AA9DEBF569}" type="presParOf" srcId="{FEEF2525-9334-FB43-8A97-0959804C2DBA}" destId="{D439905A-CBEF-5543-BCFD-2BF1F9DA98DF}" srcOrd="7" destOrd="0" presId="urn:microsoft.com/office/officeart/2005/8/layout/cycle2"/>
    <dgm:cxn modelId="{761F422A-F554-614E-8134-A66183C619A6}" type="presParOf" srcId="{D439905A-CBEF-5543-BCFD-2BF1F9DA98DF}" destId="{902C1427-055F-F042-BB1E-A322F93D0535}" srcOrd="0" destOrd="0" presId="urn:microsoft.com/office/officeart/2005/8/layout/cycle2"/>
    <dgm:cxn modelId="{D13E8C02-AE0A-3D40-8223-038D41567B73}" type="presParOf" srcId="{FEEF2525-9334-FB43-8A97-0959804C2DBA}" destId="{EABC8E78-A892-1B4A-96D6-289459ADA3A2}" srcOrd="8" destOrd="0" presId="urn:microsoft.com/office/officeart/2005/8/layout/cycle2"/>
    <dgm:cxn modelId="{67F68E81-E88A-EA4A-9BC6-5DE94C4CECD3}" type="presParOf" srcId="{FEEF2525-9334-FB43-8A97-0959804C2DBA}" destId="{B7074D1A-A97C-2F4A-A3B8-A10F349D4F39}" srcOrd="9" destOrd="0" presId="urn:microsoft.com/office/officeart/2005/8/layout/cycle2"/>
    <dgm:cxn modelId="{7FC8C2B7-1398-844F-A845-B0EE7E556661}" type="presParOf" srcId="{B7074D1A-A97C-2F4A-A3B8-A10F349D4F39}" destId="{BE1FD1F6-7B83-A441-9B25-8907892E0A49}" srcOrd="0" destOrd="0" presId="urn:microsoft.com/office/officeart/2005/8/layout/cycle2"/>
    <dgm:cxn modelId="{DF430D8F-EC45-224B-B5BF-0CCC88456DBF}" type="presParOf" srcId="{FEEF2525-9334-FB43-8A97-0959804C2DBA}" destId="{0457DE81-5E88-8B49-A491-49713B80E05B}" srcOrd="10" destOrd="0" presId="urn:microsoft.com/office/officeart/2005/8/layout/cycle2"/>
    <dgm:cxn modelId="{7C5006EC-A30E-D644-A0A5-F09D8B8B41A5}" type="presParOf" srcId="{FEEF2525-9334-FB43-8A97-0959804C2DBA}" destId="{591D89E9-C2B5-704C-8815-895B721D9679}" srcOrd="11" destOrd="0" presId="urn:microsoft.com/office/officeart/2005/8/layout/cycle2"/>
    <dgm:cxn modelId="{DDD3C6DB-45F2-214D-AA8D-7117511C748C}" type="presParOf" srcId="{591D89E9-C2B5-704C-8815-895B721D9679}" destId="{18B74D7D-2469-974A-ABE0-BA7FA39CCC0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CAFA4-DCC1-D943-8B5D-F84859CEA368}">
      <dsp:nvSpPr>
        <dsp:cNvPr id="0" name=""/>
        <dsp:cNvSpPr/>
      </dsp:nvSpPr>
      <dsp:spPr>
        <a:xfrm>
          <a:off x="3772044" y="1813"/>
          <a:ext cx="1420398" cy="142039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Governance and Research</a:t>
          </a:r>
          <a:endParaRPr lang="en-US" sz="1200" kern="1200" dirty="0"/>
        </a:p>
      </dsp:txBody>
      <dsp:txXfrm>
        <a:off x="3980056" y="209825"/>
        <a:ext cx="1004374" cy="1004374"/>
      </dsp:txXfrm>
    </dsp:sp>
    <dsp:sp modelId="{575ED8EE-FA88-E84F-9EF6-0CCE20E829D0}">
      <dsp:nvSpPr>
        <dsp:cNvPr id="0" name=""/>
        <dsp:cNvSpPr/>
      </dsp:nvSpPr>
      <dsp:spPr>
        <a:xfrm rot="1800000">
          <a:off x="5207655" y="1000056"/>
          <a:ext cx="377309" cy="479384"/>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5215237" y="1067635"/>
        <a:ext cx="264116" cy="287630"/>
      </dsp:txXfrm>
    </dsp:sp>
    <dsp:sp modelId="{F34B1101-3FD0-0C4B-BCB0-6E93732F5E2D}">
      <dsp:nvSpPr>
        <dsp:cNvPr id="0" name=""/>
        <dsp:cNvSpPr/>
      </dsp:nvSpPr>
      <dsp:spPr>
        <a:xfrm>
          <a:off x="5618673" y="1067964"/>
          <a:ext cx="1420398" cy="1420398"/>
        </a:xfrm>
        <a:prstGeom prst="ellipse">
          <a:avLst/>
        </a:prstGeom>
        <a:gradFill rotWithShape="0">
          <a:gsLst>
            <a:gs pos="0">
              <a:schemeClr val="accent4">
                <a:hueOff val="720000"/>
                <a:satOff val="1772"/>
                <a:lumOff val="16902"/>
                <a:alphaOff val="0"/>
                <a:shade val="51000"/>
                <a:satMod val="130000"/>
              </a:schemeClr>
            </a:gs>
            <a:gs pos="80000">
              <a:schemeClr val="accent4">
                <a:hueOff val="720000"/>
                <a:satOff val="1772"/>
                <a:lumOff val="16902"/>
                <a:alphaOff val="0"/>
                <a:shade val="93000"/>
                <a:satMod val="130000"/>
              </a:schemeClr>
            </a:gs>
            <a:gs pos="100000">
              <a:schemeClr val="accent4">
                <a:hueOff val="720000"/>
                <a:satOff val="1772"/>
                <a:lumOff val="1690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Framework  design workshops</a:t>
          </a:r>
          <a:endParaRPr lang="en-US" sz="1200" kern="1200" dirty="0"/>
        </a:p>
      </dsp:txBody>
      <dsp:txXfrm>
        <a:off x="5826685" y="1275976"/>
        <a:ext cx="1004374" cy="1004374"/>
      </dsp:txXfrm>
    </dsp:sp>
    <dsp:sp modelId="{AF3BB695-9BD0-8A43-8919-825D0939199E}">
      <dsp:nvSpPr>
        <dsp:cNvPr id="0" name=""/>
        <dsp:cNvSpPr/>
      </dsp:nvSpPr>
      <dsp:spPr>
        <a:xfrm rot="5400000">
          <a:off x="6140218" y="2593945"/>
          <a:ext cx="377309" cy="479384"/>
        </a:xfrm>
        <a:prstGeom prst="rightArrow">
          <a:avLst>
            <a:gd name="adj1" fmla="val 60000"/>
            <a:gd name="adj2" fmla="val 50000"/>
          </a:avLst>
        </a:prstGeom>
        <a:gradFill rotWithShape="0">
          <a:gsLst>
            <a:gs pos="0">
              <a:schemeClr val="accent4">
                <a:hueOff val="720000"/>
                <a:satOff val="1772"/>
                <a:lumOff val="16902"/>
                <a:alphaOff val="0"/>
                <a:shade val="51000"/>
                <a:satMod val="130000"/>
              </a:schemeClr>
            </a:gs>
            <a:gs pos="80000">
              <a:schemeClr val="accent4">
                <a:hueOff val="720000"/>
                <a:satOff val="1772"/>
                <a:lumOff val="16902"/>
                <a:alphaOff val="0"/>
                <a:shade val="93000"/>
                <a:satMod val="130000"/>
              </a:schemeClr>
            </a:gs>
            <a:gs pos="100000">
              <a:schemeClr val="accent4">
                <a:hueOff val="720000"/>
                <a:satOff val="1772"/>
                <a:lumOff val="1690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6196815" y="2633226"/>
        <a:ext cx="264116" cy="287630"/>
      </dsp:txXfrm>
    </dsp:sp>
    <dsp:sp modelId="{D7A7B92F-53D2-284F-98F6-ED596AC44D76}">
      <dsp:nvSpPr>
        <dsp:cNvPr id="0" name=""/>
        <dsp:cNvSpPr/>
      </dsp:nvSpPr>
      <dsp:spPr>
        <a:xfrm>
          <a:off x="5618673" y="3200268"/>
          <a:ext cx="1420398" cy="1420398"/>
        </a:xfrm>
        <a:prstGeom prst="ellipse">
          <a:avLst/>
        </a:prstGeom>
        <a:gradFill rotWithShape="0">
          <a:gsLst>
            <a:gs pos="0">
              <a:schemeClr val="accent4">
                <a:hueOff val="1440000"/>
                <a:satOff val="3545"/>
                <a:lumOff val="33804"/>
                <a:alphaOff val="0"/>
                <a:shade val="51000"/>
                <a:satMod val="130000"/>
              </a:schemeClr>
            </a:gs>
            <a:gs pos="80000">
              <a:schemeClr val="accent4">
                <a:hueOff val="1440000"/>
                <a:satOff val="3545"/>
                <a:lumOff val="33804"/>
                <a:alphaOff val="0"/>
                <a:shade val="93000"/>
                <a:satMod val="130000"/>
              </a:schemeClr>
            </a:gs>
            <a:gs pos="100000">
              <a:schemeClr val="accent4">
                <a:hueOff val="1440000"/>
                <a:satOff val="3545"/>
                <a:lumOff val="3380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Theme indicator development with councils</a:t>
          </a:r>
          <a:endParaRPr lang="en-US" sz="1200" kern="1200" dirty="0"/>
        </a:p>
      </dsp:txBody>
      <dsp:txXfrm>
        <a:off x="5826685" y="3408280"/>
        <a:ext cx="1004374" cy="1004374"/>
      </dsp:txXfrm>
    </dsp:sp>
    <dsp:sp modelId="{085E7E59-CA67-2045-9C7D-96CC193C8715}">
      <dsp:nvSpPr>
        <dsp:cNvPr id="0" name=""/>
        <dsp:cNvSpPr/>
      </dsp:nvSpPr>
      <dsp:spPr>
        <a:xfrm rot="9000000">
          <a:off x="5226151" y="4198512"/>
          <a:ext cx="377309" cy="479384"/>
        </a:xfrm>
        <a:prstGeom prst="rightArrow">
          <a:avLst>
            <a:gd name="adj1" fmla="val 60000"/>
            <a:gd name="adj2" fmla="val 50000"/>
          </a:avLst>
        </a:prstGeom>
        <a:gradFill rotWithShape="0">
          <a:gsLst>
            <a:gs pos="0">
              <a:schemeClr val="accent4">
                <a:hueOff val="1440000"/>
                <a:satOff val="3545"/>
                <a:lumOff val="33804"/>
                <a:alphaOff val="0"/>
                <a:shade val="51000"/>
                <a:satMod val="130000"/>
              </a:schemeClr>
            </a:gs>
            <a:gs pos="80000">
              <a:schemeClr val="accent4">
                <a:hueOff val="1440000"/>
                <a:satOff val="3545"/>
                <a:lumOff val="33804"/>
                <a:alphaOff val="0"/>
                <a:shade val="93000"/>
                <a:satMod val="130000"/>
              </a:schemeClr>
            </a:gs>
            <a:gs pos="100000">
              <a:schemeClr val="accent4">
                <a:hueOff val="1440000"/>
                <a:satOff val="3545"/>
                <a:lumOff val="3380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5331762" y="4266091"/>
        <a:ext cx="264116" cy="287630"/>
      </dsp:txXfrm>
    </dsp:sp>
    <dsp:sp modelId="{A83B660F-896E-F94E-AD93-9C1B71DB7918}">
      <dsp:nvSpPr>
        <dsp:cNvPr id="0" name=""/>
        <dsp:cNvSpPr/>
      </dsp:nvSpPr>
      <dsp:spPr>
        <a:xfrm>
          <a:off x="3772044" y="4266420"/>
          <a:ext cx="1420398" cy="1420398"/>
        </a:xfrm>
        <a:prstGeom prst="ellipse">
          <a:avLst/>
        </a:prstGeom>
        <a:gradFill rotWithShape="0">
          <a:gsLst>
            <a:gs pos="0">
              <a:schemeClr val="accent4">
                <a:hueOff val="2160000"/>
                <a:satOff val="5317"/>
                <a:lumOff val="50706"/>
                <a:alphaOff val="0"/>
                <a:shade val="51000"/>
                <a:satMod val="130000"/>
              </a:schemeClr>
            </a:gs>
            <a:gs pos="80000">
              <a:schemeClr val="accent4">
                <a:hueOff val="2160000"/>
                <a:satOff val="5317"/>
                <a:lumOff val="50706"/>
                <a:alphaOff val="0"/>
                <a:shade val="93000"/>
                <a:satMod val="130000"/>
              </a:schemeClr>
            </a:gs>
            <a:gs pos="100000">
              <a:schemeClr val="accent4">
                <a:hueOff val="2160000"/>
                <a:satOff val="5317"/>
                <a:lumOff val="5070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Piloting and indicator refinement</a:t>
          </a:r>
          <a:endParaRPr lang="en-US" sz="1200" kern="1200" dirty="0"/>
        </a:p>
      </dsp:txBody>
      <dsp:txXfrm>
        <a:off x="3980056" y="4474432"/>
        <a:ext cx="1004374" cy="1004374"/>
      </dsp:txXfrm>
    </dsp:sp>
    <dsp:sp modelId="{D439905A-CBEF-5543-BCFD-2BF1F9DA98DF}">
      <dsp:nvSpPr>
        <dsp:cNvPr id="0" name=""/>
        <dsp:cNvSpPr/>
      </dsp:nvSpPr>
      <dsp:spPr>
        <a:xfrm rot="12600000">
          <a:off x="3379522" y="4209190"/>
          <a:ext cx="377309" cy="479384"/>
        </a:xfrm>
        <a:prstGeom prst="rightArrow">
          <a:avLst>
            <a:gd name="adj1" fmla="val 60000"/>
            <a:gd name="adj2" fmla="val 50000"/>
          </a:avLst>
        </a:prstGeom>
        <a:gradFill rotWithShape="0">
          <a:gsLst>
            <a:gs pos="0">
              <a:schemeClr val="accent4">
                <a:hueOff val="2160000"/>
                <a:satOff val="5317"/>
                <a:lumOff val="50706"/>
                <a:alphaOff val="0"/>
                <a:shade val="51000"/>
                <a:satMod val="130000"/>
              </a:schemeClr>
            </a:gs>
            <a:gs pos="80000">
              <a:schemeClr val="accent4">
                <a:hueOff val="2160000"/>
                <a:satOff val="5317"/>
                <a:lumOff val="50706"/>
                <a:alphaOff val="0"/>
                <a:shade val="93000"/>
                <a:satMod val="130000"/>
              </a:schemeClr>
            </a:gs>
            <a:gs pos="100000">
              <a:schemeClr val="accent4">
                <a:hueOff val="2160000"/>
                <a:satOff val="5317"/>
                <a:lumOff val="5070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3485133" y="4333365"/>
        <a:ext cx="264116" cy="287630"/>
      </dsp:txXfrm>
    </dsp:sp>
    <dsp:sp modelId="{EABC8E78-A892-1B4A-96D6-289459ADA3A2}">
      <dsp:nvSpPr>
        <dsp:cNvPr id="0" name=""/>
        <dsp:cNvSpPr/>
      </dsp:nvSpPr>
      <dsp:spPr>
        <a:xfrm>
          <a:off x="1925415" y="3200268"/>
          <a:ext cx="1420398" cy="1420398"/>
        </a:xfrm>
        <a:prstGeom prst="ellipse">
          <a:avLst/>
        </a:prstGeom>
        <a:gradFill rotWithShape="0">
          <a:gsLst>
            <a:gs pos="0">
              <a:schemeClr val="accent4">
                <a:hueOff val="2880000"/>
                <a:satOff val="7090"/>
                <a:lumOff val="67608"/>
                <a:alphaOff val="0"/>
                <a:shade val="51000"/>
                <a:satMod val="130000"/>
              </a:schemeClr>
            </a:gs>
            <a:gs pos="80000">
              <a:schemeClr val="accent4">
                <a:hueOff val="2880000"/>
                <a:satOff val="7090"/>
                <a:lumOff val="67608"/>
                <a:alphaOff val="0"/>
                <a:shade val="93000"/>
                <a:satMod val="130000"/>
              </a:schemeClr>
            </a:gs>
            <a:gs pos="100000">
              <a:schemeClr val="accent4">
                <a:hueOff val="2880000"/>
                <a:satOff val="7090"/>
                <a:lumOff val="6760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Implementing and ongoing reporting</a:t>
          </a:r>
          <a:endParaRPr lang="en-US" sz="1200" kern="1200" dirty="0"/>
        </a:p>
      </dsp:txBody>
      <dsp:txXfrm>
        <a:off x="2133427" y="3408280"/>
        <a:ext cx="1004374" cy="1004374"/>
      </dsp:txXfrm>
    </dsp:sp>
    <dsp:sp modelId="{B7074D1A-A97C-2F4A-A3B8-A10F349D4F39}">
      <dsp:nvSpPr>
        <dsp:cNvPr id="0" name=""/>
        <dsp:cNvSpPr/>
      </dsp:nvSpPr>
      <dsp:spPr>
        <a:xfrm rot="16200000">
          <a:off x="2446960" y="2615302"/>
          <a:ext cx="377309" cy="479384"/>
        </a:xfrm>
        <a:prstGeom prst="rightArrow">
          <a:avLst>
            <a:gd name="adj1" fmla="val 60000"/>
            <a:gd name="adj2" fmla="val 50000"/>
          </a:avLst>
        </a:prstGeom>
        <a:gradFill rotWithShape="0">
          <a:gsLst>
            <a:gs pos="0">
              <a:schemeClr val="accent4">
                <a:hueOff val="2880000"/>
                <a:satOff val="7090"/>
                <a:lumOff val="67608"/>
                <a:alphaOff val="0"/>
                <a:shade val="51000"/>
                <a:satMod val="130000"/>
              </a:schemeClr>
            </a:gs>
            <a:gs pos="80000">
              <a:schemeClr val="accent4">
                <a:hueOff val="2880000"/>
                <a:satOff val="7090"/>
                <a:lumOff val="67608"/>
                <a:alphaOff val="0"/>
                <a:shade val="93000"/>
                <a:satMod val="130000"/>
              </a:schemeClr>
            </a:gs>
            <a:gs pos="100000">
              <a:schemeClr val="accent4">
                <a:hueOff val="2880000"/>
                <a:satOff val="7090"/>
                <a:lumOff val="6760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2503557" y="2767776"/>
        <a:ext cx="264116" cy="287630"/>
      </dsp:txXfrm>
    </dsp:sp>
    <dsp:sp modelId="{0457DE81-5E88-8B49-A491-49713B80E05B}">
      <dsp:nvSpPr>
        <dsp:cNvPr id="0" name=""/>
        <dsp:cNvSpPr/>
      </dsp:nvSpPr>
      <dsp:spPr>
        <a:xfrm>
          <a:off x="1925415" y="1067964"/>
          <a:ext cx="1420398" cy="1420398"/>
        </a:xfrm>
        <a:prstGeom prst="ellipse">
          <a:avLst/>
        </a:prstGeom>
        <a:gradFill rotWithShape="0">
          <a:gsLst>
            <a:gs pos="0">
              <a:schemeClr val="accent4">
                <a:hueOff val="3600000"/>
                <a:satOff val="8862"/>
                <a:lumOff val="84510"/>
                <a:alphaOff val="0"/>
                <a:shade val="51000"/>
                <a:satMod val="130000"/>
              </a:schemeClr>
            </a:gs>
            <a:gs pos="80000">
              <a:schemeClr val="accent4">
                <a:hueOff val="3600000"/>
                <a:satOff val="8862"/>
                <a:lumOff val="84510"/>
                <a:alphaOff val="0"/>
                <a:shade val="93000"/>
                <a:satMod val="130000"/>
              </a:schemeClr>
            </a:gs>
            <a:gs pos="100000">
              <a:schemeClr val="accent4">
                <a:hueOff val="3600000"/>
                <a:satOff val="8862"/>
                <a:lumOff val="8451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Project evaluation</a:t>
          </a:r>
          <a:endParaRPr lang="en-US" sz="1200" kern="1200" dirty="0"/>
        </a:p>
      </dsp:txBody>
      <dsp:txXfrm>
        <a:off x="2133427" y="1275976"/>
        <a:ext cx="1004374" cy="1004374"/>
      </dsp:txXfrm>
    </dsp:sp>
    <dsp:sp modelId="{591D89E9-C2B5-704C-8815-895B721D9679}">
      <dsp:nvSpPr>
        <dsp:cNvPr id="0" name=""/>
        <dsp:cNvSpPr/>
      </dsp:nvSpPr>
      <dsp:spPr>
        <a:xfrm rot="19800000">
          <a:off x="3361026" y="1010735"/>
          <a:ext cx="377309" cy="479384"/>
        </a:xfrm>
        <a:prstGeom prst="rightArrow">
          <a:avLst>
            <a:gd name="adj1" fmla="val 60000"/>
            <a:gd name="adj2" fmla="val 50000"/>
          </a:avLst>
        </a:prstGeom>
        <a:gradFill rotWithShape="0">
          <a:gsLst>
            <a:gs pos="0">
              <a:schemeClr val="accent4">
                <a:hueOff val="3600000"/>
                <a:satOff val="8862"/>
                <a:lumOff val="84510"/>
                <a:alphaOff val="0"/>
                <a:shade val="51000"/>
                <a:satMod val="130000"/>
              </a:schemeClr>
            </a:gs>
            <a:gs pos="80000">
              <a:schemeClr val="accent4">
                <a:hueOff val="3600000"/>
                <a:satOff val="8862"/>
                <a:lumOff val="84510"/>
                <a:alphaOff val="0"/>
                <a:shade val="93000"/>
                <a:satMod val="130000"/>
              </a:schemeClr>
            </a:gs>
            <a:gs pos="100000">
              <a:schemeClr val="accent4">
                <a:hueOff val="3600000"/>
                <a:satOff val="8862"/>
                <a:lumOff val="8451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3368608" y="1134910"/>
        <a:ext cx="264116" cy="28763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drawings/drawing1.xml><?xml version="1.0" encoding="utf-8"?>
<c:userShapes xmlns:c="http://schemas.openxmlformats.org/drawingml/2006/chart">
  <cdr:relSizeAnchor xmlns:cdr="http://schemas.openxmlformats.org/drawingml/2006/chartDrawing">
    <cdr:from>
      <cdr:x>0.71438</cdr:x>
      <cdr:y>0.20272</cdr:y>
    </cdr:from>
    <cdr:to>
      <cdr:x>0.79534</cdr:x>
      <cdr:y>0.25975</cdr:y>
    </cdr:to>
    <cdr:sp macro="" textlink="">
      <cdr:nvSpPr>
        <cdr:cNvPr id="2" name="TextBox 1"/>
        <cdr:cNvSpPr txBox="1"/>
      </cdr:nvSpPr>
      <cdr:spPr>
        <a:xfrm xmlns:a="http://schemas.openxmlformats.org/drawingml/2006/main">
          <a:off x="5400464" y="895957"/>
          <a:ext cx="612068" cy="2520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000" dirty="0" smtClean="0"/>
            <a:t>Event</a:t>
          </a:r>
          <a:endParaRPr lang="en-AU" sz="1000" dirty="0"/>
        </a:p>
      </cdr:txBody>
    </cdr:sp>
  </cdr:relSizeAnchor>
  <cdr:relSizeAnchor xmlns:cdr="http://schemas.openxmlformats.org/drawingml/2006/chartDrawing">
    <cdr:from>
      <cdr:x>0.60484</cdr:x>
      <cdr:y>0.35029</cdr:y>
    </cdr:from>
    <cdr:to>
      <cdr:x>0.7239</cdr:x>
      <cdr:y>0.52951</cdr:y>
    </cdr:to>
    <cdr:sp macro="" textlink="">
      <cdr:nvSpPr>
        <cdr:cNvPr id="3" name="TextBox 2"/>
        <cdr:cNvSpPr txBox="1"/>
      </cdr:nvSpPr>
      <cdr:spPr>
        <a:xfrm xmlns:a="http://schemas.openxmlformats.org/drawingml/2006/main">
          <a:off x="4572372" y="1548171"/>
          <a:ext cx="900100" cy="7920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000" dirty="0" smtClean="0"/>
            <a:t>State insurance fund threshold</a:t>
          </a:r>
          <a:endParaRPr lang="en-AU" sz="1000" dirty="0"/>
        </a:p>
      </cdr:txBody>
    </cdr:sp>
  </cdr:relSizeAnchor>
  <cdr:relSizeAnchor xmlns:cdr="http://schemas.openxmlformats.org/drawingml/2006/chartDrawing">
    <cdr:from>
      <cdr:x>0.77629</cdr:x>
      <cdr:y>0.16199</cdr:y>
    </cdr:from>
    <cdr:to>
      <cdr:x>0.79534</cdr:x>
      <cdr:y>0.21901</cdr:y>
    </cdr:to>
    <cdr:cxnSp macro="">
      <cdr:nvCxnSpPr>
        <cdr:cNvPr id="5" name="Straight Arrow Connector 4"/>
        <cdr:cNvCxnSpPr/>
      </cdr:nvCxnSpPr>
      <cdr:spPr>
        <a:xfrm xmlns:a="http://schemas.openxmlformats.org/drawingml/2006/main" flipV="1">
          <a:off x="5868516" y="715937"/>
          <a:ext cx="144016" cy="252028"/>
        </a:xfrm>
        <a:prstGeom xmlns:a="http://schemas.openxmlformats.org/drawingml/2006/main" prst="straightConnector1">
          <a:avLst/>
        </a:prstGeom>
        <a:ln xmlns:a="http://schemas.openxmlformats.org/drawingml/2006/main">
          <a:solidFill>
            <a:schemeClr val="accent3">
              <a:lumMod val="60000"/>
              <a:lumOff val="4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0.77629</cdr:x>
      <cdr:y>0.23531</cdr:y>
    </cdr:from>
    <cdr:to>
      <cdr:x>0.86678</cdr:x>
      <cdr:y>0.23531</cdr:y>
    </cdr:to>
    <cdr:cxnSp macro="">
      <cdr:nvCxnSpPr>
        <cdr:cNvPr id="7" name="Straight Arrow Connector 6"/>
        <cdr:cNvCxnSpPr/>
      </cdr:nvCxnSpPr>
      <cdr:spPr>
        <a:xfrm xmlns:a="http://schemas.openxmlformats.org/drawingml/2006/main">
          <a:off x="5868516" y="1039973"/>
          <a:ext cx="684076" cy="0"/>
        </a:xfrm>
        <a:prstGeom xmlns:a="http://schemas.openxmlformats.org/drawingml/2006/main" prst="straightConnector1">
          <a:avLst/>
        </a:prstGeom>
        <a:ln xmlns:a="http://schemas.openxmlformats.org/drawingml/2006/main">
          <a:solidFill>
            <a:schemeClr val="accent3">
              <a:lumMod val="60000"/>
              <a:lumOff val="4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0.69295</cdr:x>
      <cdr:y>0.41708</cdr:y>
    </cdr:from>
    <cdr:to>
      <cdr:x>0.74534</cdr:x>
      <cdr:y>0.42522</cdr:y>
    </cdr:to>
    <cdr:cxnSp macro="">
      <cdr:nvCxnSpPr>
        <cdr:cNvPr id="10" name="Straight Arrow Connector 9"/>
        <cdr:cNvCxnSpPr/>
      </cdr:nvCxnSpPr>
      <cdr:spPr>
        <a:xfrm xmlns:a="http://schemas.openxmlformats.org/drawingml/2006/main" flipV="1">
          <a:off x="5238449" y="1843355"/>
          <a:ext cx="396052" cy="35976"/>
        </a:xfrm>
        <a:prstGeom xmlns:a="http://schemas.openxmlformats.org/drawingml/2006/main" prst="straightConnector1">
          <a:avLst/>
        </a:prstGeom>
        <a:ln xmlns:a="http://schemas.openxmlformats.org/drawingml/2006/main">
          <a:solidFill>
            <a:schemeClr val="accent3">
              <a:lumMod val="60000"/>
              <a:lumOff val="4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0.65723</cdr:x>
      <cdr:y>0.49536</cdr:y>
    </cdr:from>
    <cdr:to>
      <cdr:x>0.68104</cdr:x>
      <cdr:y>0.6257</cdr:y>
    </cdr:to>
    <cdr:cxnSp macro="">
      <cdr:nvCxnSpPr>
        <cdr:cNvPr id="12" name="Straight Arrow Connector 11"/>
        <cdr:cNvCxnSpPr/>
      </cdr:nvCxnSpPr>
      <cdr:spPr>
        <a:xfrm xmlns:a="http://schemas.openxmlformats.org/drawingml/2006/main">
          <a:off x="4968416" y="2189295"/>
          <a:ext cx="179996" cy="576056"/>
        </a:xfrm>
        <a:prstGeom xmlns:a="http://schemas.openxmlformats.org/drawingml/2006/main" prst="straightConnector1">
          <a:avLst/>
        </a:prstGeom>
        <a:ln xmlns:a="http://schemas.openxmlformats.org/drawingml/2006/main">
          <a:solidFill>
            <a:schemeClr val="accent3">
              <a:lumMod val="60000"/>
              <a:lumOff val="4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0.05237</cdr:x>
      <cdr:y>0.58265</cdr:y>
    </cdr:from>
    <cdr:to>
      <cdr:x>0.86411</cdr:x>
      <cdr:y>0.58337</cdr:y>
    </cdr:to>
    <cdr:cxnSp macro="">
      <cdr:nvCxnSpPr>
        <cdr:cNvPr id="3" name="Straight Connector 2"/>
        <cdr:cNvCxnSpPr/>
      </cdr:nvCxnSpPr>
      <cdr:spPr>
        <a:xfrm xmlns:a="http://schemas.openxmlformats.org/drawingml/2006/main" flipV="1">
          <a:off x="395908" y="2517157"/>
          <a:ext cx="6136506" cy="3123"/>
        </a:xfrm>
        <a:prstGeom xmlns:a="http://schemas.openxmlformats.org/drawingml/2006/main" prst="line">
          <a:avLst/>
        </a:prstGeom>
        <a:ln xmlns:a="http://schemas.openxmlformats.org/drawingml/2006/main" w="19050">
          <a:solidFill>
            <a:schemeClr val="accent1">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0.8549</cdr:x>
      <cdr:y>0.29455</cdr:y>
    </cdr:from>
    <cdr:to>
      <cdr:x>0.97216</cdr:x>
      <cdr:y>0.29455</cdr:y>
    </cdr:to>
    <cdr:cxnSp macro="">
      <cdr:nvCxnSpPr>
        <cdr:cNvPr id="5" name="Straight Connector 4"/>
        <cdr:cNvCxnSpPr/>
      </cdr:nvCxnSpPr>
      <cdr:spPr>
        <a:xfrm xmlns:a="http://schemas.openxmlformats.org/drawingml/2006/main">
          <a:off x="7953782" y="1791026"/>
          <a:ext cx="1090897" cy="0"/>
        </a:xfrm>
        <a:prstGeom xmlns:a="http://schemas.openxmlformats.org/drawingml/2006/main" prst="line">
          <a:avLst/>
        </a:prstGeom>
        <a:ln xmlns:a="http://schemas.openxmlformats.org/drawingml/2006/main" w="19050">
          <a:solidFill>
            <a:schemeClr val="accent1">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0.0619</cdr:x>
      <cdr:y>0.12501</cdr:y>
    </cdr:from>
    <cdr:to>
      <cdr:x>0.47148</cdr:x>
      <cdr:y>0.33335</cdr:y>
    </cdr:to>
    <cdr:sp macro="" textlink="">
      <cdr:nvSpPr>
        <cdr:cNvPr id="2" name="TextBox 1"/>
        <cdr:cNvSpPr txBox="1"/>
      </cdr:nvSpPr>
      <cdr:spPr>
        <a:xfrm xmlns:a="http://schemas.openxmlformats.org/drawingml/2006/main">
          <a:off x="467916" y="540060"/>
          <a:ext cx="3096344" cy="9001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200" dirty="0" smtClean="0"/>
            <a:t>It is important to visualise long term trending to show the difference between normal variation and a change in conditions</a:t>
          </a:r>
          <a:endParaRPr lang="en-AU" sz="1200" dirty="0"/>
        </a:p>
      </cdr:txBody>
    </cdr:sp>
  </cdr:relSizeAnchor>
</c:userShapes>
</file>

<file path=ppt/drawings/drawing3.xml><?xml version="1.0" encoding="utf-8"?>
<c:userShapes xmlns:c="http://schemas.openxmlformats.org/drawingml/2006/chart">
  <cdr:relSizeAnchor xmlns:cdr="http://schemas.openxmlformats.org/drawingml/2006/chartDrawing">
    <cdr:from>
      <cdr:x>0.52387</cdr:x>
      <cdr:y>0.11513</cdr:y>
    </cdr:from>
    <cdr:to>
      <cdr:x>0.52864</cdr:x>
      <cdr:y>0.93257</cdr:y>
    </cdr:to>
    <cdr:cxnSp macro="">
      <cdr:nvCxnSpPr>
        <cdr:cNvPr id="3" name="Straight Connector 2"/>
        <cdr:cNvCxnSpPr/>
      </cdr:nvCxnSpPr>
      <cdr:spPr>
        <a:xfrm xmlns:a="http://schemas.openxmlformats.org/drawingml/2006/main" flipH="1">
          <a:off x="3960304" y="476647"/>
          <a:ext cx="36005" cy="3384376"/>
        </a:xfrm>
        <a:prstGeom xmlns:a="http://schemas.openxmlformats.org/drawingml/2006/main" prst="line">
          <a:avLst/>
        </a:prstGeom>
        <a:ln xmlns:a="http://schemas.openxmlformats.org/drawingml/2006/main" w="127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0.51911</cdr:x>
      <cdr:y>0.11513</cdr:y>
    </cdr:from>
    <cdr:to>
      <cdr:x>0.52387</cdr:x>
      <cdr:y>0.94084</cdr:y>
    </cdr:to>
    <cdr:cxnSp macro="">
      <cdr:nvCxnSpPr>
        <cdr:cNvPr id="6" name="Straight Connector 5"/>
        <cdr:cNvCxnSpPr/>
      </cdr:nvCxnSpPr>
      <cdr:spPr>
        <a:xfrm xmlns:a="http://schemas.openxmlformats.org/drawingml/2006/main" flipH="1">
          <a:off x="3924300" y="476647"/>
          <a:ext cx="36004" cy="3418635"/>
        </a:xfrm>
        <a:prstGeom xmlns:a="http://schemas.openxmlformats.org/drawingml/2006/main" prst="line">
          <a:avLst/>
        </a:prstGeom>
        <a:ln xmlns:a="http://schemas.openxmlformats.org/drawingml/2006/main" w="127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0.52992</cdr:x>
      <cdr:y>0.12483</cdr:y>
    </cdr:from>
    <cdr:to>
      <cdr:x>0.57242</cdr:x>
      <cdr:y>0.28685</cdr:y>
    </cdr:to>
    <cdr:sp macro="" textlink="">
      <cdr:nvSpPr>
        <cdr:cNvPr id="8" name="Oval 7"/>
        <cdr:cNvSpPr/>
      </cdr:nvSpPr>
      <cdr:spPr>
        <a:xfrm xmlns:a="http://schemas.openxmlformats.org/drawingml/2006/main">
          <a:off x="4932013" y="758771"/>
          <a:ext cx="395529" cy="984788"/>
        </a:xfrm>
        <a:prstGeom xmlns:a="http://schemas.openxmlformats.org/drawingml/2006/main" prst="ellipse">
          <a:avLst/>
        </a:prstGeom>
        <a:noFill xmlns:a="http://schemas.openxmlformats.org/drawingml/2006/main"/>
        <a:ln xmlns:a="http://schemas.openxmlformats.org/drawingml/2006/main">
          <a:solidFill>
            <a:srgbClr val="FFCC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2512AEC-7DEA-F640-90E4-DADE6B221A5B}" type="datetimeFigureOut">
              <a:rPr lang="en-US" smtClean="0"/>
              <a:t>3/16/2017</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EFDA244-390F-A74E-9948-3B34E95CAF01}" type="slidenum">
              <a:rPr lang="en-US" smtClean="0"/>
              <a:t>‹#›</a:t>
            </a:fld>
            <a:endParaRPr lang="en-US"/>
          </a:p>
        </p:txBody>
      </p:sp>
    </p:spTree>
    <p:extLst>
      <p:ext uri="{BB962C8B-B14F-4D97-AF65-F5344CB8AC3E}">
        <p14:creationId xmlns:p14="http://schemas.microsoft.com/office/powerpoint/2010/main" val="42458811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DFC61AE-8A22-4E9E-93C2-1C795632967F}" type="datetimeFigureOut">
              <a:rPr lang="en-AU" smtClean="0"/>
              <a:t>16/03/2017</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E01A949-2F66-400A-9199-7A0B4BF02058}" type="slidenum">
              <a:rPr lang="en-AU" smtClean="0"/>
              <a:t>‹#›</a:t>
            </a:fld>
            <a:endParaRPr lang="en-AU"/>
          </a:p>
        </p:txBody>
      </p:sp>
    </p:spTree>
    <p:extLst>
      <p:ext uri="{BB962C8B-B14F-4D97-AF65-F5344CB8AC3E}">
        <p14:creationId xmlns:p14="http://schemas.microsoft.com/office/powerpoint/2010/main" val="280582634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01A949-2F66-400A-9199-7A0B4BF02058}" type="slidenum">
              <a:rPr lang="en-AU" smtClean="0"/>
              <a:t>1</a:t>
            </a:fld>
            <a:endParaRPr lang="en-AU"/>
          </a:p>
        </p:txBody>
      </p:sp>
    </p:spTree>
    <p:extLst>
      <p:ext uri="{BB962C8B-B14F-4D97-AF65-F5344CB8AC3E}">
        <p14:creationId xmlns:p14="http://schemas.microsoft.com/office/powerpoint/2010/main" val="1069217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sz="1200" dirty="0" smtClean="0"/>
              <a:t>WAGA region: 4700 square kilometres</a:t>
            </a:r>
            <a:r>
              <a:rPr lang="en-AU" sz="1200" baseline="0" dirty="0" smtClean="0"/>
              <a:t> with regional population of 838,500</a:t>
            </a:r>
          </a:p>
          <a:p>
            <a:pPr marL="0" indent="0">
              <a:buNone/>
            </a:pPr>
            <a:r>
              <a:rPr lang="en-AU" sz="1200" baseline="0" dirty="0" smtClean="0"/>
              <a:t>Rapid population growth, low socio-demographic profile overall with a diverse range of cultures and industries</a:t>
            </a:r>
          </a:p>
          <a:p>
            <a:pPr marL="0" indent="0">
              <a:buNone/>
            </a:pPr>
            <a:endParaRPr lang="en-AU" sz="1200" baseline="0" dirty="0" smtClean="0"/>
          </a:p>
          <a:p>
            <a:r>
              <a:rPr lang="en-US" sz="1200" kern="1200" dirty="0" smtClean="0">
                <a:solidFill>
                  <a:schemeClr val="tx1"/>
                </a:solidFill>
                <a:effectLst/>
                <a:latin typeface="+mn-lt"/>
                <a:ea typeface="+mn-ea"/>
                <a:cs typeface="+mn-cs"/>
              </a:rPr>
              <a:t>This growth is associated with significant job (31% increase) and population increases (45% increase). Similarly in Greater Geelong, a number of </a:t>
            </a:r>
            <a:r>
              <a:rPr lang="en-US" sz="1200" kern="1200" dirty="0" err="1" smtClean="0">
                <a:solidFill>
                  <a:schemeClr val="tx1"/>
                </a:solidFill>
                <a:effectLst/>
                <a:latin typeface="+mn-lt"/>
                <a:ea typeface="+mn-ea"/>
                <a:cs typeface="+mn-cs"/>
              </a:rPr>
              <a:t>masterplans</a:t>
            </a:r>
            <a:r>
              <a:rPr lang="en-US" sz="1200" kern="1200" dirty="0" smtClean="0">
                <a:solidFill>
                  <a:schemeClr val="tx1"/>
                </a:solidFill>
                <a:effectLst/>
                <a:latin typeface="+mn-lt"/>
                <a:ea typeface="+mn-ea"/>
                <a:cs typeface="+mn-cs"/>
              </a:rPr>
              <a:t> continue to develop, such as Armstrong Creek, the largest continuous growth area in Victoria. </a:t>
            </a:r>
            <a:endParaRPr lang="en-US" dirty="0" smtClean="0"/>
          </a:p>
          <a:p>
            <a:r>
              <a:rPr lang="en-US" sz="1200" kern="1200" dirty="0" smtClean="0">
                <a:solidFill>
                  <a:schemeClr val="tx1"/>
                </a:solidFill>
                <a:effectLst/>
                <a:latin typeface="+mn-lt"/>
                <a:ea typeface="+mn-ea"/>
                <a:cs typeface="+mn-cs"/>
              </a:rPr>
              <a:t>Coupled with this are a number of existing industrial and commercial developments that will experience future growth, such as </a:t>
            </a:r>
            <a:r>
              <a:rPr lang="en-US" sz="1200" kern="1200" dirty="0" err="1" smtClean="0">
                <a:solidFill>
                  <a:schemeClr val="tx1"/>
                </a:solidFill>
                <a:effectLst/>
                <a:latin typeface="+mn-lt"/>
                <a:ea typeface="+mn-ea"/>
                <a:cs typeface="+mn-cs"/>
              </a:rPr>
              <a:t>Essendon</a:t>
            </a:r>
            <a:r>
              <a:rPr lang="en-US" sz="1200" kern="1200" dirty="0" smtClean="0">
                <a:solidFill>
                  <a:schemeClr val="tx1"/>
                </a:solidFill>
                <a:effectLst/>
                <a:latin typeface="+mn-lt"/>
                <a:ea typeface="+mn-ea"/>
                <a:cs typeface="+mn-cs"/>
              </a:rPr>
              <a:t> Fields, Airport West, East </a:t>
            </a:r>
            <a:r>
              <a:rPr lang="en-US" sz="1200" kern="1200" dirty="0" err="1" smtClean="0">
                <a:solidFill>
                  <a:schemeClr val="tx1"/>
                </a:solidFill>
                <a:effectLst/>
                <a:latin typeface="+mn-lt"/>
                <a:ea typeface="+mn-ea"/>
                <a:cs typeface="+mn-cs"/>
              </a:rPr>
              <a:t>Werribee</a:t>
            </a:r>
            <a:r>
              <a:rPr lang="en-US" sz="1200" kern="1200" dirty="0" smtClean="0">
                <a:solidFill>
                  <a:schemeClr val="tx1"/>
                </a:solidFill>
                <a:effectLst/>
                <a:latin typeface="+mn-lt"/>
                <a:ea typeface="+mn-ea"/>
                <a:cs typeface="+mn-cs"/>
              </a:rPr>
              <a:t> Employment Precinct, the western industrial precinct, and Living Brooklyn in Brimbank. </a:t>
            </a:r>
            <a:endParaRPr lang="en-US" dirty="0" smtClean="0"/>
          </a:p>
          <a:p>
            <a:r>
              <a:rPr lang="en-US" sz="1200" kern="1200" dirty="0" smtClean="0">
                <a:solidFill>
                  <a:schemeClr val="tx1"/>
                </a:solidFill>
                <a:effectLst/>
                <a:latin typeface="+mn-lt"/>
                <a:ea typeface="+mn-ea"/>
                <a:cs typeface="+mn-cs"/>
              </a:rPr>
              <a:t>These developments will lead to rapid population growth, changing demographics, new housing and transport choices and a changing mix of employment, as major industrial employers and emitters wind down their operations (e.g. Toyota, Hobsons Bay). The gradual departure of major industrial employers from the WAGA region is the other major structural change that will influence the WAGA regions emissions profile and growth over the coming years. </a:t>
            </a:r>
            <a:endParaRPr lang="en-AU" sz="1200" baseline="0" dirty="0" smtClean="0"/>
          </a:p>
          <a:p>
            <a:pPr marL="0" indent="0">
              <a:buNone/>
            </a:pPr>
            <a:endParaRPr lang="en-AU" sz="1200" baseline="0" dirty="0" smtClean="0"/>
          </a:p>
          <a:p>
            <a:pPr marL="0" indent="0">
              <a:buNone/>
            </a:pPr>
            <a:r>
              <a:rPr lang="en-AU" sz="1200" baseline="0" dirty="0" smtClean="0"/>
              <a:t>While each council is at varying stages of CC planning – WAGA has helped develop a CC Risk Assessment, CCA Strategy, and a Low Carbon West strategy.</a:t>
            </a:r>
          </a:p>
          <a:p>
            <a:pPr marL="0" indent="0">
              <a:buNone/>
            </a:pPr>
            <a:endParaRPr lang="en-AU" sz="1200" baseline="0" dirty="0" smtClean="0"/>
          </a:p>
          <a:p>
            <a:pPr marL="0" indent="0">
              <a:buNone/>
            </a:pPr>
            <a:r>
              <a:rPr lang="en-AU" sz="1200" baseline="0" dirty="0" smtClean="0"/>
              <a:t>A major project is called How Well Are We Adapting – design and development of a Framework to M &amp; E CCA.</a:t>
            </a:r>
            <a:endParaRPr lang="en-AU" sz="1200" dirty="0" smtClean="0"/>
          </a:p>
          <a:p>
            <a:pPr marL="0" indent="0">
              <a:buNone/>
            </a:pPr>
            <a:endParaRPr lang="en-AU" sz="1200" dirty="0" smtClean="0"/>
          </a:p>
          <a:p>
            <a:pPr marL="0" indent="0">
              <a:buNone/>
            </a:pPr>
            <a:endParaRPr lang="en-AU" sz="1200" dirty="0" smtClean="0"/>
          </a:p>
          <a:p>
            <a:pPr marL="0" indent="0">
              <a:buNone/>
            </a:pPr>
            <a:r>
              <a:rPr lang="en-AU" sz="1200" dirty="0" smtClean="0"/>
              <a:t>Intro </a:t>
            </a:r>
            <a:r>
              <a:rPr lang="en-AU" sz="1200" dirty="0" smtClean="0"/>
              <a:t>to Project</a:t>
            </a:r>
            <a:r>
              <a:rPr lang="en-AU" sz="1200" baseline="0" dirty="0" smtClean="0"/>
              <a:t>  and our role :</a:t>
            </a:r>
          </a:p>
          <a:p>
            <a:pPr marL="0" indent="0">
              <a:buNone/>
            </a:pPr>
            <a:r>
              <a:rPr lang="en-AU" sz="1200" dirty="0" smtClean="0"/>
              <a:t>Project and Lessons (2014-2017)</a:t>
            </a:r>
            <a:br>
              <a:rPr lang="en-AU" sz="1200" dirty="0" smtClean="0"/>
            </a:br>
            <a:r>
              <a:rPr lang="en-AU" sz="1200" dirty="0" smtClean="0"/>
              <a:t/>
            </a:r>
            <a:br>
              <a:rPr lang="en-AU" sz="1200" dirty="0" smtClean="0"/>
            </a:br>
            <a:r>
              <a:rPr lang="en-AU" sz="1200" dirty="0" smtClean="0"/>
              <a:t>“How Well Are We Adapting?” Developing an Monitoring and Evaluation Framework for Climate Change Adaptation.</a:t>
            </a:r>
            <a:br>
              <a:rPr lang="en-AU" sz="1200" dirty="0" smtClean="0"/>
            </a:br>
            <a:r>
              <a:rPr lang="en-AU" sz="1600" dirty="0" smtClean="0"/>
              <a:t/>
            </a:r>
            <a:br>
              <a:rPr lang="en-AU" sz="1600" dirty="0" smtClean="0"/>
            </a:br>
            <a:endParaRPr lang="en-AU" i="1" dirty="0" smtClean="0"/>
          </a:p>
          <a:p>
            <a:pPr marL="0" indent="0">
              <a:buNone/>
            </a:pPr>
            <a:endParaRPr lang="en-AU" i="1" dirty="0" smtClean="0"/>
          </a:p>
          <a:p>
            <a:pPr marL="0" indent="0">
              <a:buNone/>
            </a:pPr>
            <a:r>
              <a:rPr lang="en-AU" i="1" dirty="0" smtClean="0"/>
              <a:t>Context:</a:t>
            </a:r>
          </a:p>
          <a:p>
            <a:r>
              <a:rPr lang="en-AU" i="1" dirty="0" smtClean="0"/>
              <a:t>Alliance of 8 local councils in the Western Region of Melbourne</a:t>
            </a:r>
          </a:p>
          <a:p>
            <a:r>
              <a:rPr lang="en-AU" i="1" dirty="0" smtClean="0"/>
              <a:t>Population ….</a:t>
            </a:r>
          </a:p>
          <a:p>
            <a:r>
              <a:rPr lang="en-AU" i="1" dirty="0" smtClean="0"/>
              <a:t>Literature review of M and E for Climate Change Adaptation….</a:t>
            </a:r>
          </a:p>
          <a:p>
            <a:r>
              <a:rPr lang="en-AU" i="1" dirty="0" smtClean="0"/>
              <a:t>Turner S, Moloney S, Glover A, and </a:t>
            </a:r>
            <a:r>
              <a:rPr lang="en-AU" i="1" dirty="0" err="1" smtClean="0"/>
              <a:t>Fuenfgeld</a:t>
            </a:r>
            <a:r>
              <a:rPr lang="en-AU" i="1" dirty="0" smtClean="0"/>
              <a:t> H. (2014) A Review of the Monitoring and Evaluation literature for Climate Change Adaptation, prepared for the WAGA How Well Are We Adapting?</a:t>
            </a:r>
          </a:p>
          <a:p>
            <a:pPr marL="0" indent="0">
              <a:buNone/>
            </a:pPr>
            <a:endParaRPr lang="en-AU" i="1" dirty="0" smtClean="0"/>
          </a:p>
          <a:p>
            <a:pPr marL="0" indent="0">
              <a:buNone/>
            </a:pPr>
            <a:r>
              <a:rPr lang="en-AU" i="1" dirty="0" smtClean="0"/>
              <a:t>This presentation:</a:t>
            </a:r>
          </a:p>
          <a:p>
            <a:r>
              <a:rPr lang="en-AU" i="1" dirty="0" smtClean="0">
                <a:solidFill>
                  <a:srgbClr val="FF0000"/>
                </a:solidFill>
              </a:rPr>
              <a:t>Lessons from that review </a:t>
            </a:r>
          </a:p>
          <a:p>
            <a:r>
              <a:rPr lang="en-AU" i="1" dirty="0" smtClean="0">
                <a:solidFill>
                  <a:srgbClr val="FF0000"/>
                </a:solidFill>
              </a:rPr>
              <a:t>Lessons from process of developing a framework and piloting it with councils</a:t>
            </a:r>
          </a:p>
          <a:p>
            <a:endParaRPr lang="en-AU" dirty="0" smtClean="0"/>
          </a:p>
          <a:p>
            <a:endParaRPr lang="en-US" dirty="0"/>
          </a:p>
        </p:txBody>
      </p:sp>
      <p:sp>
        <p:nvSpPr>
          <p:cNvPr id="4" name="Slide Number Placeholder 3"/>
          <p:cNvSpPr>
            <a:spLocks noGrp="1"/>
          </p:cNvSpPr>
          <p:nvPr>
            <p:ph type="sldNum" sz="quarter" idx="10"/>
          </p:nvPr>
        </p:nvSpPr>
        <p:spPr/>
        <p:txBody>
          <a:bodyPr/>
          <a:lstStyle/>
          <a:p>
            <a:fld id="{9E01A949-2F66-400A-9199-7A0B4BF02058}" type="slidenum">
              <a:rPr lang="en-AU" smtClean="0"/>
              <a:t>11</a:t>
            </a:fld>
            <a:endParaRPr lang="en-AU"/>
          </a:p>
        </p:txBody>
      </p:sp>
    </p:spTree>
    <p:extLst>
      <p:ext uri="{BB962C8B-B14F-4D97-AF65-F5344CB8AC3E}">
        <p14:creationId xmlns:p14="http://schemas.microsoft.com/office/powerpoint/2010/main" val="3290742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smtClean="0"/>
              <a:t>Emissions by sector (2012):</a:t>
            </a:r>
            <a:endParaRPr lang="en-AU" sz="1200" dirty="0" smtClean="0"/>
          </a:p>
          <a:p>
            <a:pPr marL="285750" indent="-285750">
              <a:buFont typeface="Arial"/>
              <a:buChar char="•"/>
            </a:pPr>
            <a:r>
              <a:rPr lang="en-AU" sz="1200" dirty="0" smtClean="0"/>
              <a:t>Non-residential buildings contribute 46% of the region’s emissions</a:t>
            </a:r>
          </a:p>
          <a:p>
            <a:pPr marL="285750" indent="-285750">
              <a:buFont typeface="Arial"/>
              <a:buChar char="•"/>
            </a:pPr>
            <a:r>
              <a:rPr lang="en-AU" sz="1200" dirty="0" smtClean="0"/>
              <a:t>Residential buildings (18%) </a:t>
            </a:r>
          </a:p>
          <a:p>
            <a:pPr marL="285750" indent="-285750">
              <a:buFont typeface="Arial"/>
              <a:buChar char="•"/>
            </a:pPr>
            <a:r>
              <a:rPr lang="en-AU" sz="1200" dirty="0" smtClean="0"/>
              <a:t>Residential transport (17%). </a:t>
            </a:r>
          </a:p>
          <a:p>
            <a:pPr marL="285750" indent="-285750">
              <a:buFont typeface="Arial"/>
              <a:buChar char="•"/>
            </a:pPr>
            <a:r>
              <a:rPr lang="en-AU" sz="1200" dirty="0" smtClean="0"/>
              <a:t>The waste and agriculture combined (4%). </a:t>
            </a:r>
          </a:p>
          <a:p>
            <a:endParaRPr lang="en-US" dirty="0" smtClean="0"/>
          </a:p>
          <a:p>
            <a:r>
              <a:rPr lang="en-US" dirty="0" smtClean="0"/>
              <a:t>*</a:t>
            </a:r>
            <a:r>
              <a:rPr lang="en-AU" dirty="0" smtClean="0"/>
              <a:t>The sectors that are predicted to experience the highest growth in emissions by 2020 are municipal waste (21%), residential transport (20%) and residential buildings (20%). Emissions from industrial processes are anticipated to decrease by 4%.</a:t>
            </a:r>
          </a:p>
          <a:p>
            <a:pPr marL="0" indent="0">
              <a:buFont typeface="Arial"/>
              <a:buNone/>
            </a:pP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In a highly variable national and state government policy context, eight local governments in Melbourne’s West decided that they had a role in working together to collectively reduce emissions in the region and make our region resilient to the impacts of climate change (WAGA).</a:t>
            </a:r>
          </a:p>
          <a:p>
            <a:endParaRPr lang="en-US" dirty="0"/>
          </a:p>
        </p:txBody>
      </p:sp>
      <p:sp>
        <p:nvSpPr>
          <p:cNvPr id="4" name="Slide Number Placeholder 3"/>
          <p:cNvSpPr>
            <a:spLocks noGrp="1"/>
          </p:cNvSpPr>
          <p:nvPr>
            <p:ph type="sldNum" sz="quarter" idx="10"/>
          </p:nvPr>
        </p:nvSpPr>
        <p:spPr/>
        <p:txBody>
          <a:bodyPr/>
          <a:lstStyle/>
          <a:p>
            <a:fld id="{9E01A949-2F66-400A-9199-7A0B4BF02058}" type="slidenum">
              <a:rPr lang="en-AU" smtClean="0"/>
              <a:t>12</a:t>
            </a:fld>
            <a:endParaRPr lang="en-AU"/>
          </a:p>
        </p:txBody>
      </p:sp>
    </p:spTree>
    <p:extLst>
      <p:ext uri="{BB962C8B-B14F-4D97-AF65-F5344CB8AC3E}">
        <p14:creationId xmlns:p14="http://schemas.microsoft.com/office/powerpoint/2010/main" val="874251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1A949-2F66-400A-9199-7A0B4BF02058}" type="slidenum">
              <a:rPr lang="en-AU" smtClean="0"/>
              <a:t>13</a:t>
            </a:fld>
            <a:endParaRPr lang="en-AU"/>
          </a:p>
        </p:txBody>
      </p:sp>
    </p:spTree>
    <p:extLst>
      <p:ext uri="{BB962C8B-B14F-4D97-AF65-F5344CB8AC3E}">
        <p14:creationId xmlns:p14="http://schemas.microsoft.com/office/powerpoint/2010/main" val="874251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 prototype interactive online map that allows users to calculate the solar radiation values of individual properties: houses and non-residential sites. </a:t>
            </a:r>
            <a:br>
              <a:rPr lang="en-US" sz="1200" dirty="0" smtClean="0"/>
            </a:br>
            <a:r>
              <a:rPr lang="en-US" sz="1200" dirty="0" smtClean="0"/>
              <a:t>**</a:t>
            </a:r>
            <a:r>
              <a:rPr lang="en-AU" dirty="0" smtClean="0"/>
              <a:t>- </a:t>
            </a:r>
            <a:r>
              <a:rPr lang="en-US" sz="1200" dirty="0" smtClean="0"/>
              <a:t>One important tool open to local government to assist businesses to reduce their energy use is a finance mechanism</a:t>
            </a:r>
            <a:endParaRPr lang="en-AU" sz="1200" dirty="0" smtClean="0"/>
          </a:p>
          <a:p>
            <a:endParaRPr lang="en-US" dirty="0" smtClean="0"/>
          </a:p>
          <a:p>
            <a:endParaRPr lang="en-US" dirty="0" smtClean="0"/>
          </a:p>
          <a:p>
            <a:r>
              <a:rPr lang="en-US" dirty="0" smtClean="0"/>
              <a:t>Advocacy….</a:t>
            </a:r>
            <a:endParaRPr lang="en-US" dirty="0"/>
          </a:p>
        </p:txBody>
      </p:sp>
      <p:sp>
        <p:nvSpPr>
          <p:cNvPr id="4" name="Slide Number Placeholder 3"/>
          <p:cNvSpPr>
            <a:spLocks noGrp="1"/>
          </p:cNvSpPr>
          <p:nvPr>
            <p:ph type="sldNum" sz="quarter" idx="10"/>
          </p:nvPr>
        </p:nvSpPr>
        <p:spPr/>
        <p:txBody>
          <a:bodyPr/>
          <a:lstStyle/>
          <a:p>
            <a:fld id="{9E01A949-2F66-400A-9199-7A0B4BF02058}" type="slidenum">
              <a:rPr lang="en-AU" smtClean="0"/>
              <a:t>14</a:t>
            </a:fld>
            <a:endParaRPr lang="en-AU"/>
          </a:p>
        </p:txBody>
      </p:sp>
    </p:spTree>
    <p:extLst>
      <p:ext uri="{BB962C8B-B14F-4D97-AF65-F5344CB8AC3E}">
        <p14:creationId xmlns:p14="http://schemas.microsoft.com/office/powerpoint/2010/main" val="1556697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01A949-2F66-400A-9199-7A0B4BF02058}" type="slidenum">
              <a:rPr lang="en-AU" smtClean="0"/>
              <a:t>16</a:t>
            </a:fld>
            <a:endParaRPr lang="en-AU"/>
          </a:p>
        </p:txBody>
      </p:sp>
    </p:spTree>
    <p:extLst>
      <p:ext uri="{BB962C8B-B14F-4D97-AF65-F5344CB8AC3E}">
        <p14:creationId xmlns:p14="http://schemas.microsoft.com/office/powerpoint/2010/main" val="471652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1A949-2F66-400A-9199-7A0B4BF02058}" type="slidenum">
              <a:rPr lang="en-AU" smtClean="0"/>
              <a:t>17</a:t>
            </a:fld>
            <a:endParaRPr lang="en-AU"/>
          </a:p>
        </p:txBody>
      </p:sp>
    </p:spTree>
    <p:extLst>
      <p:ext uri="{BB962C8B-B14F-4D97-AF65-F5344CB8AC3E}">
        <p14:creationId xmlns:p14="http://schemas.microsoft.com/office/powerpoint/2010/main" val="219512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RMIT</a:t>
            </a:r>
          </a:p>
          <a:p>
            <a:r>
              <a:rPr lang="en-AU" dirty="0" smtClean="0"/>
              <a:t>The ADAPTME toolkit</a:t>
            </a:r>
            <a:r>
              <a:rPr lang="en-AU" baseline="0" dirty="0" smtClean="0"/>
              <a:t> was developed by the UK Climate Impact Program UKCIP – Very useful.</a:t>
            </a:r>
          </a:p>
          <a:p>
            <a:endParaRPr lang="en-AU" baseline="0" dirty="0" smtClean="0"/>
          </a:p>
          <a:p>
            <a:r>
              <a:rPr lang="en-AU" baseline="0" dirty="0" smtClean="0"/>
              <a:t>Why do M &amp; E?:   To answer two key questions….</a:t>
            </a:r>
            <a:r>
              <a:rPr lang="en-US" dirty="0" smtClean="0">
                <a:solidFill>
                  <a:schemeClr val="accent4"/>
                </a:solidFill>
              </a:rPr>
              <a:t>Are we doing things right?</a:t>
            </a:r>
            <a:r>
              <a:rPr lang="en-US" baseline="0" dirty="0" smtClean="0">
                <a:solidFill>
                  <a:schemeClr val="accent4"/>
                </a:solidFill>
              </a:rPr>
              <a:t>  </a:t>
            </a:r>
            <a:r>
              <a:rPr lang="en-US" dirty="0" smtClean="0">
                <a:solidFill>
                  <a:schemeClr val="accent4"/>
                </a:solidFill>
              </a:rPr>
              <a:t>Are we doing the right things?</a:t>
            </a:r>
          </a:p>
          <a:p>
            <a:endParaRPr lang="en-AU" baseline="0" dirty="0" smtClean="0"/>
          </a:p>
          <a:p>
            <a:r>
              <a:rPr lang="en-AU" baseline="0" dirty="0" smtClean="0"/>
              <a:t>ADAPTME is useful because it guides the user through the stops in developing an M &amp; E process by a set of questions –</a:t>
            </a:r>
          </a:p>
          <a:p>
            <a:r>
              <a:rPr lang="en-AU" b="1" baseline="0" dirty="0" smtClean="0"/>
              <a:t>Purpose (focus for todays workshop) – will briefly go through the first four in more detail shortly…..</a:t>
            </a:r>
          </a:p>
          <a:p>
            <a:r>
              <a:rPr lang="en-AU" b="1" baseline="0" dirty="0" smtClean="0"/>
              <a:t>Subject</a:t>
            </a:r>
          </a:p>
          <a:p>
            <a:r>
              <a:rPr lang="en-AU" b="1" baseline="0" dirty="0" smtClean="0"/>
              <a:t>Logic and Assumptions</a:t>
            </a:r>
          </a:p>
          <a:p>
            <a:r>
              <a:rPr lang="en-AU" b="1" baseline="0" dirty="0" smtClean="0"/>
              <a:t>Challenges and Limitation</a:t>
            </a:r>
          </a:p>
          <a:p>
            <a:r>
              <a:rPr lang="en-AU" baseline="0" dirty="0" smtClean="0"/>
              <a:t>Measuring Progress</a:t>
            </a:r>
          </a:p>
          <a:p>
            <a:r>
              <a:rPr lang="en-AU" baseline="0" dirty="0" smtClean="0"/>
              <a:t> Engaging and Communicating</a:t>
            </a:r>
            <a:endParaRPr lang="en-AU" dirty="0"/>
          </a:p>
        </p:txBody>
      </p:sp>
    </p:spTree>
    <p:extLst>
      <p:ext uri="{BB962C8B-B14F-4D97-AF65-F5344CB8AC3E}">
        <p14:creationId xmlns:p14="http://schemas.microsoft.com/office/powerpoint/2010/main" val="3594047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RMIT</a:t>
            </a:r>
          </a:p>
          <a:p>
            <a:r>
              <a:rPr lang="en-US" dirty="0" smtClean="0"/>
              <a:t>Purpose of M &amp; E is closely related</a:t>
            </a:r>
            <a:r>
              <a:rPr lang="en-US" baseline="0" dirty="0" smtClean="0"/>
              <a:t> to your objectives:</a:t>
            </a:r>
            <a:endParaRPr lang="en-US" dirty="0" smtClean="0"/>
          </a:p>
          <a:p>
            <a:r>
              <a:rPr lang="en-US" dirty="0" smtClean="0"/>
              <a:t>Why you do something</a:t>
            </a:r>
            <a:r>
              <a:rPr lang="en-US" baseline="0" dirty="0" smtClean="0"/>
              <a:t> is likely to inform what you want to achieve.</a:t>
            </a:r>
          </a:p>
          <a:p>
            <a:endParaRPr lang="en-US" baseline="0" dirty="0" smtClean="0"/>
          </a:p>
          <a:p>
            <a:r>
              <a:rPr lang="en-US" baseline="0" dirty="0" smtClean="0"/>
              <a:t>UKCIP list common reasons and state that some of these reasons may be complementary or conflicting but that understanding the synergies and tensions early on helps in developing a balanced and effective approach to M &amp; E. </a:t>
            </a:r>
          </a:p>
          <a:p>
            <a:endParaRPr lang="en-US" baseline="0" dirty="0" smtClean="0"/>
          </a:p>
          <a:p>
            <a:pPr lvl="0"/>
            <a:r>
              <a:rPr lang="en-US" dirty="0" smtClean="0"/>
              <a:t>To evaluate effectiveness: this requires objectives</a:t>
            </a:r>
            <a:r>
              <a:rPr lang="en-US" baseline="0" dirty="0" smtClean="0"/>
              <a:t> (outputs and outcomes) are specified at the start. Still learning what is effective in CCA.</a:t>
            </a:r>
            <a:endParaRPr lang="en-AU" dirty="0" smtClean="0"/>
          </a:p>
          <a:p>
            <a:pPr lvl="0"/>
            <a:r>
              <a:rPr lang="en-US" dirty="0" smtClean="0"/>
              <a:t>To assess efficiency: measuring costs benefits and risks and timeliness of actions (</a:t>
            </a:r>
            <a:r>
              <a:rPr lang="en-US" dirty="0" err="1" smtClean="0"/>
              <a:t>ie</a:t>
            </a:r>
            <a:r>
              <a:rPr lang="en-US" dirty="0" smtClean="0"/>
              <a:t>.</a:t>
            </a:r>
            <a:r>
              <a:rPr lang="en-US" baseline="0" dirty="0" smtClean="0"/>
              <a:t> Economic evaluations CBA)</a:t>
            </a:r>
            <a:endParaRPr lang="en-AU" dirty="0" smtClean="0"/>
          </a:p>
          <a:p>
            <a:pPr lvl="0"/>
            <a:r>
              <a:rPr lang="en-US" dirty="0" smtClean="0"/>
              <a:t>To understand equity: </a:t>
            </a:r>
            <a:r>
              <a:rPr lang="en-US" dirty="0" err="1" smtClean="0"/>
              <a:t>rrelates</a:t>
            </a:r>
            <a:r>
              <a:rPr lang="en-US" baseline="0" dirty="0" smtClean="0"/>
              <a:t> to equity and justice and uneven impacts of CC, effects of actions of different people and their ability to engage </a:t>
            </a:r>
            <a:r>
              <a:rPr lang="en-US" baseline="0" dirty="0" err="1" smtClean="0"/>
              <a:t>etc</a:t>
            </a:r>
            <a:endParaRPr lang="en-AU" dirty="0" smtClean="0"/>
          </a:p>
          <a:p>
            <a:pPr lvl="0"/>
            <a:r>
              <a:rPr lang="en-US" dirty="0" smtClean="0"/>
              <a:t>To provide accountability: </a:t>
            </a:r>
            <a:r>
              <a:rPr lang="en-US" dirty="0" err="1" smtClean="0"/>
              <a:t>contractua</a:t>
            </a:r>
            <a:r>
              <a:rPr lang="en-US" baseline="0" dirty="0" smtClean="0"/>
              <a:t> or procedural </a:t>
            </a:r>
            <a:r>
              <a:rPr lang="en-US" baseline="0" dirty="0" err="1" smtClean="0"/>
              <a:t>requirments</a:t>
            </a:r>
            <a:r>
              <a:rPr lang="en-US" baseline="0" dirty="0" smtClean="0"/>
              <a:t>, ensure commitments, expectations and standards are met. (may overlap with other purposes </a:t>
            </a:r>
            <a:r>
              <a:rPr lang="en-US" baseline="0" dirty="0" err="1" smtClean="0"/>
              <a:t>ie</a:t>
            </a:r>
            <a:r>
              <a:rPr lang="en-US" baseline="0" dirty="0" smtClean="0"/>
              <a:t>. Efficiency and effectiveness</a:t>
            </a:r>
            <a:endParaRPr lang="en-AU" dirty="0" smtClean="0"/>
          </a:p>
          <a:p>
            <a:pPr lvl="0"/>
            <a:r>
              <a:rPr lang="en-US" dirty="0" smtClean="0"/>
              <a:t>To assess outcomes: this can be difficult,</a:t>
            </a:r>
            <a:r>
              <a:rPr lang="en-US" baseline="0" dirty="0" smtClean="0"/>
              <a:t> attribution of outcomes with interventions, timeframes </a:t>
            </a:r>
            <a:r>
              <a:rPr lang="en-US" baseline="0" dirty="0" err="1" smtClean="0"/>
              <a:t>etc</a:t>
            </a:r>
            <a:r>
              <a:rPr lang="en-US" baseline="0" dirty="0" smtClean="0"/>
              <a:t>, success can relate to avoiding negative outcomes (</a:t>
            </a:r>
            <a:r>
              <a:rPr lang="en-US" baseline="0" dirty="0" err="1" smtClean="0"/>
              <a:t>ie</a:t>
            </a:r>
            <a:r>
              <a:rPr lang="en-US" baseline="0" dirty="0" smtClean="0"/>
              <a:t>. Considered as summative evaluation)</a:t>
            </a:r>
            <a:endParaRPr lang="en-AU" dirty="0" smtClean="0"/>
          </a:p>
          <a:p>
            <a:pPr lvl="0"/>
            <a:r>
              <a:rPr lang="en-US" dirty="0" smtClean="0"/>
              <a:t>To improve learning: core reason</a:t>
            </a:r>
            <a:r>
              <a:rPr lang="en-US" baseline="0" dirty="0" smtClean="0"/>
              <a:t> for doing M &amp; E, important to think about what this means for this framework and balancing the ‘what happened and why’ (learning) question with the ‘have we done what we said we would’ (accountability) question</a:t>
            </a:r>
            <a:endParaRPr lang="en-AU" dirty="0" smtClean="0"/>
          </a:p>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smtClean="0"/>
              <a:t>To improve future activities or interventions: to inform future projects or mid-way through an ongoing</a:t>
            </a:r>
            <a:r>
              <a:rPr lang="en-US" baseline="0" dirty="0" smtClean="0"/>
              <a:t> project(</a:t>
            </a:r>
            <a:r>
              <a:rPr lang="en-US" baseline="0" dirty="0" err="1" smtClean="0"/>
              <a:t>ie</a:t>
            </a:r>
            <a:r>
              <a:rPr lang="en-US" baseline="0" dirty="0" smtClean="0"/>
              <a:t>. Formative </a:t>
            </a:r>
            <a:r>
              <a:rPr lang="en-US" baseline="0" dirty="0" err="1" smtClean="0"/>
              <a:t>evalution</a:t>
            </a:r>
            <a:r>
              <a:rPr lang="en-US" baseline="0" dirty="0" smtClean="0"/>
              <a:t>)</a:t>
            </a:r>
            <a:endParaRPr lang="en-US" dirty="0" smtClean="0"/>
          </a:p>
          <a:p>
            <a:pPr lvl="0"/>
            <a:r>
              <a:rPr lang="en-US" dirty="0" smtClean="0"/>
              <a:t>To compare with other similar activities or interventions: comparing an intervention</a:t>
            </a:r>
            <a:r>
              <a:rPr lang="en-US" baseline="0" dirty="0" smtClean="0"/>
              <a:t> in different places or within different communities or comparing implementation and outputs of an intervention with another.</a:t>
            </a:r>
            <a:endParaRPr lang="en-US" dirty="0"/>
          </a:p>
        </p:txBody>
      </p:sp>
    </p:spTree>
    <p:extLst>
      <p:ext uri="{BB962C8B-B14F-4D97-AF65-F5344CB8AC3E}">
        <p14:creationId xmlns:p14="http://schemas.microsoft.com/office/powerpoint/2010/main" val="2513035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RMIT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Two main types of Evaluation</a:t>
            </a:r>
          </a:p>
          <a:p>
            <a:pPr lvl="0"/>
            <a:r>
              <a:rPr lang="en-AU" sz="1200" b="1" kern="1200" dirty="0" smtClean="0">
                <a:solidFill>
                  <a:schemeClr val="tx1"/>
                </a:solidFill>
                <a:effectLst/>
                <a:latin typeface="Franklin Gothic Book"/>
                <a:ea typeface="ＭＳ Ｐゴシック" charset="-128"/>
                <a:cs typeface="Franklin Gothic Book"/>
              </a:rPr>
              <a:t>Formative</a:t>
            </a:r>
          </a:p>
          <a:p>
            <a:r>
              <a:rPr lang="en-AU" sz="1200" kern="1200" dirty="0" smtClean="0">
                <a:solidFill>
                  <a:schemeClr val="tx1"/>
                </a:solidFill>
                <a:effectLst/>
                <a:latin typeface="Franklin Gothic Book"/>
                <a:ea typeface="ＭＳ Ｐゴシック" charset="-128"/>
                <a:cs typeface="Franklin Gothic Book"/>
              </a:rPr>
              <a:t>A formative evaluation is used to inform decisions about improvement, to evaluate a project or program’s development and to learn about incremental changes. It is often done during the implementation of an adaptation initiative.</a:t>
            </a:r>
          </a:p>
          <a:p>
            <a:pPr lvl="0"/>
            <a:r>
              <a:rPr lang="en-AU" sz="1200" b="1" kern="1200" dirty="0" smtClean="0">
                <a:solidFill>
                  <a:schemeClr val="tx1"/>
                </a:solidFill>
                <a:effectLst/>
                <a:latin typeface="Franklin Gothic Book"/>
                <a:ea typeface="ＭＳ Ｐゴシック" charset="-128"/>
                <a:cs typeface="Franklin Gothic Book"/>
              </a:rPr>
              <a:t>Summative</a:t>
            </a:r>
          </a:p>
          <a:p>
            <a:r>
              <a:rPr lang="en-AU" sz="1200" kern="1200" dirty="0" smtClean="0">
                <a:solidFill>
                  <a:schemeClr val="tx1"/>
                </a:solidFill>
                <a:effectLst/>
                <a:latin typeface="Franklin Gothic Book"/>
                <a:ea typeface="ＭＳ Ｐゴシック" charset="-128"/>
                <a:cs typeface="Franklin Gothic Book"/>
              </a:rPr>
              <a:t>A summative evaluation assesses the overall effectiveness of an initiative and informs decisions about whether to continue or end a project. It is usually conducted when the adaptation initiative is complete.</a:t>
            </a:r>
          </a:p>
          <a:p>
            <a:endParaRPr lang="en-AU" sz="1200" kern="1200" dirty="0" smtClean="0">
              <a:solidFill>
                <a:schemeClr val="tx1"/>
              </a:solidFill>
              <a:effectLst/>
              <a:latin typeface="Franklin Gothic Book"/>
              <a:ea typeface="ＭＳ Ｐゴシック" charset="-128"/>
              <a:cs typeface="Franklin Gothic Book"/>
            </a:endParaRPr>
          </a:p>
          <a:p>
            <a:r>
              <a:rPr lang="en-AU" sz="1200" b="1" kern="1200" dirty="0" smtClean="0">
                <a:solidFill>
                  <a:schemeClr val="tx1"/>
                </a:solidFill>
                <a:effectLst/>
                <a:latin typeface="Franklin Gothic Book"/>
                <a:ea typeface="ＭＳ Ｐゴシック" charset="-128"/>
                <a:cs typeface="Franklin Gothic Book"/>
              </a:rPr>
              <a:t>Approaches to Evaluation categorised</a:t>
            </a:r>
            <a:r>
              <a:rPr lang="en-AU" sz="1200" b="1" kern="1200" baseline="0" dirty="0" smtClean="0">
                <a:solidFill>
                  <a:schemeClr val="tx1"/>
                </a:solidFill>
                <a:effectLst/>
                <a:latin typeface="Franklin Gothic Book"/>
                <a:ea typeface="ＭＳ Ｐゴシック" charset="-128"/>
                <a:cs typeface="Franklin Gothic Book"/>
              </a:rPr>
              <a:t> into four groups </a:t>
            </a:r>
          </a:p>
          <a:p>
            <a:pPr marL="171450" indent="-171450">
              <a:buFont typeface="Arial" pitchFamily="34" charset="0"/>
              <a:buChar char="•"/>
            </a:pPr>
            <a:r>
              <a:rPr lang="en-AU" sz="1200" kern="1200" dirty="0" smtClean="0">
                <a:solidFill>
                  <a:schemeClr val="tx1"/>
                </a:solidFill>
                <a:effectLst/>
                <a:latin typeface="Franklin Gothic Book"/>
                <a:ea typeface="ＭＳ Ｐゴシック" charset="-128"/>
                <a:cs typeface="Franklin Gothic Book"/>
              </a:rPr>
              <a:t>Input-output-outcome based evaluations : most commonly</a:t>
            </a:r>
            <a:r>
              <a:rPr lang="en-AU" sz="1200" kern="1200" baseline="0" dirty="0" smtClean="0">
                <a:solidFill>
                  <a:schemeClr val="tx1"/>
                </a:solidFill>
                <a:effectLst/>
                <a:latin typeface="Franklin Gothic Book"/>
                <a:ea typeface="ＭＳ Ｐゴシック" charset="-128"/>
                <a:cs typeface="Franklin Gothic Book"/>
              </a:rPr>
              <a:t> used and adopt a logic model to assess effectiveness (evaluates connections between inputs, activities and outputs)</a:t>
            </a:r>
            <a:endParaRPr lang="en-AU" sz="1200" kern="1200" dirty="0" smtClean="0">
              <a:solidFill>
                <a:schemeClr val="tx1"/>
              </a:solidFill>
              <a:effectLst/>
              <a:latin typeface="Franklin Gothic Book"/>
              <a:ea typeface="ＭＳ Ｐゴシック" charset="-128"/>
              <a:cs typeface="Franklin Gothic Book"/>
            </a:endParaRPr>
          </a:p>
          <a:p>
            <a:pPr marL="171450" lvl="0" indent="-171450">
              <a:buFont typeface="Arial"/>
              <a:buChar char="•"/>
            </a:pPr>
            <a:r>
              <a:rPr lang="en-AU" sz="1200" kern="1200" dirty="0" smtClean="0">
                <a:solidFill>
                  <a:schemeClr val="tx1"/>
                </a:solidFill>
                <a:effectLst/>
                <a:latin typeface="Franklin Gothic Book"/>
                <a:ea typeface="ＭＳ Ｐゴシック" charset="-128"/>
                <a:cs typeface="Franklin Gothic Book"/>
              </a:rPr>
              <a:t>Process based evaluations: also commonly</a:t>
            </a:r>
            <a:r>
              <a:rPr lang="en-AU" sz="1200" kern="1200" baseline="0" dirty="0" smtClean="0">
                <a:solidFill>
                  <a:schemeClr val="tx1"/>
                </a:solidFill>
                <a:effectLst/>
                <a:latin typeface="Franklin Gothic Book"/>
                <a:ea typeface="ＭＳ Ｐゴシック" charset="-128"/>
                <a:cs typeface="Franklin Gothic Book"/>
              </a:rPr>
              <a:t> used to assess processes and key stages without specifying an end point (help improve processes)</a:t>
            </a:r>
            <a:endParaRPr lang="en-AU" sz="1200" kern="1200" dirty="0" smtClean="0">
              <a:solidFill>
                <a:schemeClr val="tx1"/>
              </a:solidFill>
              <a:effectLst/>
              <a:latin typeface="Franklin Gothic Book"/>
              <a:ea typeface="ＭＳ Ｐゴシック" charset="-128"/>
              <a:cs typeface="Franklin Gothic Book"/>
            </a:endParaRPr>
          </a:p>
          <a:p>
            <a:pPr marL="171450" lvl="0" indent="-171450">
              <a:buFont typeface="Arial"/>
              <a:buChar char="•"/>
            </a:pPr>
            <a:r>
              <a:rPr lang="en-AU" sz="1200" kern="1200" dirty="0" smtClean="0">
                <a:solidFill>
                  <a:schemeClr val="tx1"/>
                </a:solidFill>
                <a:effectLst/>
                <a:latin typeface="Franklin Gothic Book"/>
                <a:ea typeface="ＭＳ Ｐゴシック" charset="-128"/>
                <a:cs typeface="Franklin Gothic Book"/>
              </a:rPr>
              <a:t>Evaluation of behavioural change: assesses specific</a:t>
            </a:r>
            <a:r>
              <a:rPr lang="en-AU" sz="1200" kern="1200" baseline="0" dirty="0" smtClean="0">
                <a:solidFill>
                  <a:schemeClr val="tx1"/>
                </a:solidFill>
                <a:effectLst/>
                <a:latin typeface="Franklin Gothic Book"/>
                <a:ea typeface="ＭＳ Ｐゴシック" charset="-128"/>
                <a:cs typeface="Franklin Gothic Book"/>
              </a:rPr>
              <a:t> BC around adaptive capacity for instance at a project level (org or community)</a:t>
            </a:r>
            <a:endParaRPr lang="en-AU" sz="1200" kern="1200" dirty="0" smtClean="0">
              <a:solidFill>
                <a:schemeClr val="tx1"/>
              </a:solidFill>
              <a:effectLst/>
              <a:latin typeface="Franklin Gothic Book"/>
              <a:ea typeface="ＭＳ Ｐゴシック" charset="-128"/>
              <a:cs typeface="Franklin Gothic Book"/>
            </a:endParaRPr>
          </a:p>
          <a:p>
            <a:pPr marL="171450" lvl="0" indent="-171450">
              <a:buFont typeface="Arial"/>
              <a:buChar char="•"/>
            </a:pPr>
            <a:r>
              <a:rPr lang="en-AU" sz="1200" kern="1200" dirty="0" smtClean="0">
                <a:solidFill>
                  <a:schemeClr val="tx1"/>
                </a:solidFill>
                <a:effectLst/>
                <a:latin typeface="Franklin Gothic Book"/>
                <a:ea typeface="ＭＳ Ｐゴシック" charset="-128"/>
                <a:cs typeface="Franklin Gothic Book"/>
              </a:rPr>
              <a:t>Economic evaluations : CBA </a:t>
            </a:r>
            <a:r>
              <a:rPr lang="en-AU" sz="1200" kern="1200" dirty="0" err="1" smtClean="0">
                <a:solidFill>
                  <a:schemeClr val="tx1"/>
                </a:solidFill>
                <a:effectLst/>
                <a:latin typeface="Franklin Gothic Book"/>
                <a:ea typeface="ＭＳ Ｐゴシック" charset="-128"/>
                <a:cs typeface="Franklin Gothic Book"/>
              </a:rPr>
              <a:t>etc</a:t>
            </a:r>
            <a:r>
              <a:rPr lang="en-AU" sz="1200" kern="1200" baseline="0" dirty="0" smtClean="0">
                <a:solidFill>
                  <a:schemeClr val="tx1"/>
                </a:solidFill>
                <a:effectLst/>
                <a:latin typeface="Franklin Gothic Book"/>
                <a:ea typeface="ＭＳ Ｐゴシック" charset="-128"/>
                <a:cs typeface="Franklin Gothic Book"/>
              </a:rPr>
              <a:t> </a:t>
            </a:r>
            <a:endParaRPr lang="en-AU" sz="1200" kern="1200" dirty="0" smtClean="0">
              <a:solidFill>
                <a:schemeClr val="tx1"/>
              </a:solidFill>
              <a:effectLst/>
              <a:latin typeface="Franklin Gothic Book"/>
              <a:ea typeface="ＭＳ Ｐゴシック" charset="-128"/>
              <a:cs typeface="Franklin Gothic Book"/>
            </a:endParaRPr>
          </a:p>
          <a:p>
            <a:endParaRPr lang="en-AU" sz="1200" kern="1200" dirty="0" smtClean="0">
              <a:solidFill>
                <a:schemeClr val="tx1"/>
              </a:solidFill>
              <a:effectLst/>
              <a:latin typeface="Franklin Gothic Book"/>
              <a:ea typeface="ＭＳ Ｐゴシック" charset="-128"/>
              <a:cs typeface="Franklin Gothic Boo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Key Point: </a:t>
            </a:r>
            <a:r>
              <a:rPr lang="en-AU" b="1" i="1" dirty="0" smtClean="0">
                <a:solidFill>
                  <a:srgbClr val="7030A0"/>
                </a:solidFill>
              </a:rPr>
              <a:t>1 and 2 are the most common approaches and are recommended for the </a:t>
            </a:r>
            <a:r>
              <a:rPr lang="en-AU" b="1" i="1" dirty="0" err="1" smtClean="0">
                <a:solidFill>
                  <a:srgbClr val="7030A0"/>
                </a:solidFill>
              </a:rPr>
              <a:t>WAGA</a:t>
            </a:r>
            <a:r>
              <a:rPr lang="en-AU" b="1" i="1" dirty="0" smtClean="0">
                <a:solidFill>
                  <a:srgbClr val="7030A0"/>
                </a:solidFill>
              </a:rPr>
              <a:t> </a:t>
            </a:r>
            <a:r>
              <a:rPr lang="en-AU" b="1" i="1" dirty="0" err="1" smtClean="0">
                <a:solidFill>
                  <a:srgbClr val="7030A0"/>
                </a:solidFill>
              </a:rPr>
              <a:t>CCA</a:t>
            </a:r>
            <a:r>
              <a:rPr lang="en-AU" b="1" i="1" dirty="0" smtClean="0">
                <a:solidFill>
                  <a:srgbClr val="7030A0"/>
                </a:solidFill>
              </a:rPr>
              <a:t> </a:t>
            </a:r>
            <a:r>
              <a:rPr lang="en-AU" b="1" i="1" dirty="0" err="1" smtClean="0">
                <a:solidFill>
                  <a:srgbClr val="7030A0"/>
                </a:solidFill>
              </a:rPr>
              <a:t>M&amp;E</a:t>
            </a:r>
            <a:r>
              <a:rPr lang="en-AU" b="1" i="1" dirty="0" smtClean="0">
                <a:solidFill>
                  <a:srgbClr val="7030A0"/>
                </a:solidFill>
              </a:rPr>
              <a:t> Framework</a:t>
            </a:r>
          </a:p>
          <a:p>
            <a:endParaRPr lang="en-AU" sz="1200" kern="1200" dirty="0" smtClean="0">
              <a:solidFill>
                <a:schemeClr val="tx1"/>
              </a:solidFill>
              <a:effectLst/>
              <a:latin typeface="Franklin Gothic Book"/>
              <a:ea typeface="ＭＳ Ｐゴシック" charset="-128"/>
              <a:cs typeface="Franklin Gothic Book"/>
            </a:endParaRPr>
          </a:p>
          <a:p>
            <a:endParaRPr lang="en-US" dirty="0"/>
          </a:p>
        </p:txBody>
      </p:sp>
    </p:spTree>
    <p:extLst>
      <p:ext uri="{BB962C8B-B14F-4D97-AF65-F5344CB8AC3E}">
        <p14:creationId xmlns:p14="http://schemas.microsoft.com/office/powerpoint/2010/main" val="1252808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1A949-2F66-400A-9199-7A0B4BF02058}" type="slidenum">
              <a:rPr lang="en-AU" smtClean="0"/>
              <a:t>21</a:t>
            </a:fld>
            <a:endParaRPr lang="en-AU"/>
          </a:p>
        </p:txBody>
      </p:sp>
    </p:spTree>
    <p:extLst>
      <p:ext uri="{BB962C8B-B14F-4D97-AF65-F5344CB8AC3E}">
        <p14:creationId xmlns:p14="http://schemas.microsoft.com/office/powerpoint/2010/main" val="85878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01A949-2F66-400A-9199-7A0B4BF02058}" type="slidenum">
              <a:rPr lang="en-AU" smtClean="0"/>
              <a:t>2</a:t>
            </a:fld>
            <a:endParaRPr lang="en-AU"/>
          </a:p>
        </p:txBody>
      </p:sp>
    </p:spTree>
    <p:extLst>
      <p:ext uri="{BB962C8B-B14F-4D97-AF65-F5344CB8AC3E}">
        <p14:creationId xmlns:p14="http://schemas.microsoft.com/office/powerpoint/2010/main" val="2196669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Example of process-based evaluation on next slide</a:t>
            </a:r>
          </a:p>
          <a:p>
            <a:endParaRPr lang="en-AU" dirty="0"/>
          </a:p>
        </p:txBody>
      </p:sp>
      <p:sp>
        <p:nvSpPr>
          <p:cNvPr id="4" name="Slide Number Placeholder 3"/>
          <p:cNvSpPr>
            <a:spLocks noGrp="1"/>
          </p:cNvSpPr>
          <p:nvPr>
            <p:ph type="sldNum" sz="quarter" idx="10"/>
          </p:nvPr>
        </p:nvSpPr>
        <p:spPr/>
        <p:txBody>
          <a:bodyPr/>
          <a:lstStyle/>
          <a:p>
            <a:fld id="{EB20D769-5E04-4BCA-9022-412FCDD99DC8}" type="slidenum">
              <a:rPr lang="en-AU" smtClean="0">
                <a:solidFill>
                  <a:prstClr val="black"/>
                </a:solidFill>
              </a:rPr>
              <a:pPr/>
              <a:t>22</a:t>
            </a:fld>
            <a:endParaRPr lang="en-AU">
              <a:solidFill>
                <a:prstClr val="black"/>
              </a:solidFill>
            </a:endParaRPr>
          </a:p>
        </p:txBody>
      </p:sp>
    </p:spTree>
    <p:extLst>
      <p:ext uri="{BB962C8B-B14F-4D97-AF65-F5344CB8AC3E}">
        <p14:creationId xmlns:p14="http://schemas.microsoft.com/office/powerpoint/2010/main" val="1804820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Advantage and Disadvantages</a:t>
            </a:r>
            <a:r>
              <a:rPr lang="en-AU" baseline="0" dirty="0" smtClean="0"/>
              <a:t> of using process and outcome indicators</a:t>
            </a:r>
          </a:p>
          <a:p>
            <a:endParaRPr lang="en-AU" baseline="0" dirty="0" smtClean="0"/>
          </a:p>
          <a:p>
            <a:endParaRPr lang="en-AU" baseline="0" dirty="0" smtClean="0"/>
          </a:p>
          <a:p>
            <a:r>
              <a:rPr lang="en-AU" baseline="0" dirty="0" smtClean="0"/>
              <a:t>Key message from the literature is: process indicators are those most likely to be the focus of initial climate change adaptation policies but that a shift towards outcome based indicators is desirable once policy goals and targets are more clearly defines (Harley 2009).</a:t>
            </a:r>
            <a:endParaRPr lang="en-AU" dirty="0"/>
          </a:p>
        </p:txBody>
      </p:sp>
      <p:sp>
        <p:nvSpPr>
          <p:cNvPr id="4" name="Slide Number Placeholder 3"/>
          <p:cNvSpPr>
            <a:spLocks noGrp="1"/>
          </p:cNvSpPr>
          <p:nvPr>
            <p:ph type="sldNum" sz="quarter" idx="10"/>
          </p:nvPr>
        </p:nvSpPr>
        <p:spPr/>
        <p:txBody>
          <a:bodyPr/>
          <a:lstStyle/>
          <a:p>
            <a:fld id="{EB20D769-5E04-4BCA-9022-412FCDD99DC8}" type="slidenum">
              <a:rPr lang="en-AU" smtClean="0">
                <a:solidFill>
                  <a:prstClr val="black"/>
                </a:solidFill>
              </a:rPr>
              <a:pPr/>
              <a:t>23</a:t>
            </a:fld>
            <a:endParaRPr lang="en-AU">
              <a:solidFill>
                <a:prstClr val="black"/>
              </a:solidFill>
            </a:endParaRPr>
          </a:p>
        </p:txBody>
      </p:sp>
    </p:spTree>
    <p:extLst>
      <p:ext uri="{BB962C8B-B14F-4D97-AF65-F5344CB8AC3E}">
        <p14:creationId xmlns:p14="http://schemas.microsoft.com/office/powerpoint/2010/main" val="863750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RMIT: </a:t>
            </a:r>
            <a:r>
              <a:rPr lang="en-US" dirty="0" smtClean="0"/>
              <a:t>(will finish on this slide….as we will</a:t>
            </a:r>
            <a:r>
              <a:rPr lang="en-US" baseline="0" dirty="0" smtClean="0"/>
              <a:t> explore the details of measuring and indicators in later workshops)</a:t>
            </a:r>
            <a:endParaRPr lang="en-US" dirty="0" smtClean="0"/>
          </a:p>
          <a:p>
            <a:endParaRPr lang="en-US" dirty="0" smtClean="0"/>
          </a:p>
          <a:p>
            <a:r>
              <a:rPr lang="en-US" dirty="0" smtClean="0"/>
              <a:t>UKCIP</a:t>
            </a:r>
            <a:r>
              <a:rPr lang="en-US" baseline="0" dirty="0" smtClean="0"/>
              <a:t> talk about measuring adaptation performance in three different ways (briefly)</a:t>
            </a:r>
            <a:endParaRPr lang="en-US" dirty="0" smtClean="0"/>
          </a:p>
          <a:p>
            <a:endParaRPr lang="en-US" dirty="0" smtClean="0"/>
          </a:p>
          <a:p>
            <a:r>
              <a:rPr lang="en-US" dirty="0" smtClean="0"/>
              <a:t>Against objectives: comparing</a:t>
            </a:r>
            <a:r>
              <a:rPr lang="en-US" baseline="0" dirty="0" smtClean="0"/>
              <a:t> outputs and outcomes against what a program or project intended. (</a:t>
            </a:r>
            <a:r>
              <a:rPr lang="en-US" baseline="0" dirty="0" err="1" smtClean="0"/>
              <a:t>ie</a:t>
            </a:r>
            <a:r>
              <a:rPr lang="en-US" baseline="0" dirty="0" smtClean="0"/>
              <a:t>. Evaluating changes to </a:t>
            </a:r>
            <a:r>
              <a:rPr lang="en-US" baseline="0" dirty="0" err="1" smtClean="0"/>
              <a:t>behaviours</a:t>
            </a:r>
            <a:r>
              <a:rPr lang="en-US" baseline="0" dirty="0" smtClean="0"/>
              <a:t> or practices)</a:t>
            </a:r>
            <a:endParaRPr lang="en-US" dirty="0" smtClean="0"/>
          </a:p>
          <a:p>
            <a:r>
              <a:rPr lang="en-US" dirty="0" smtClean="0"/>
              <a:t>Against ‘good adaptation’: this may be defined</a:t>
            </a:r>
            <a:r>
              <a:rPr lang="en-US" baseline="0" dirty="0" smtClean="0"/>
              <a:t> in terms of a set of guiding principles including Sustainability, Proportionate and Integrated, Collaborative and Open, Effective, Efficient and Equitable (see also pg.28 </a:t>
            </a:r>
            <a:r>
              <a:rPr lang="en-US" baseline="0" dirty="0" err="1" smtClean="0"/>
              <a:t>eg</a:t>
            </a:r>
            <a:r>
              <a:rPr lang="en-US" baseline="0" dirty="0" smtClean="0"/>
              <a:t>.</a:t>
            </a:r>
          </a:p>
          <a:p>
            <a:r>
              <a:rPr lang="en-US" baseline="0" dirty="0" smtClean="0"/>
              <a:t>ADAPT principles Adaptive learning; Dynamic Monitoring; Active; Participatory; Thorough…..)</a:t>
            </a:r>
            <a:endParaRPr lang="en-US" dirty="0" smtClean="0"/>
          </a:p>
          <a:p>
            <a:r>
              <a:rPr lang="en-US" dirty="0" smtClean="0"/>
              <a:t>Against a baseline: measure</a:t>
            </a:r>
            <a:r>
              <a:rPr lang="en-US" baseline="0" dirty="0" smtClean="0"/>
              <a:t> against a snapshot of conditions before an intervention as we said earlier this is difficult (changing conditions all the time – shifting baselines etc.</a:t>
            </a:r>
            <a:endParaRPr lang="en-US" dirty="0" smtClean="0"/>
          </a:p>
          <a:p>
            <a:endParaRPr lang="en-US" dirty="0" smtClean="0"/>
          </a:p>
          <a:p>
            <a:pPr lvl="0"/>
            <a:r>
              <a:rPr lang="en-AU" sz="1200" i="1" dirty="0" smtClean="0">
                <a:solidFill>
                  <a:srgbClr val="7030A0"/>
                </a:solidFill>
              </a:rPr>
              <a:t>Climate data:</a:t>
            </a:r>
            <a:r>
              <a:rPr lang="en-AU" sz="1200" dirty="0" smtClean="0">
                <a:solidFill>
                  <a:srgbClr val="7030A0"/>
                </a:solidFill>
              </a:rPr>
              <a:t> </a:t>
            </a:r>
            <a:r>
              <a:rPr lang="en-AU" sz="1200" dirty="0" smtClean="0"/>
              <a:t>climate parameters such as temperature, rainfall, humidity, and local habitat parameters such as soil conditions and water salinity</a:t>
            </a:r>
          </a:p>
          <a:p>
            <a:pPr lvl="0"/>
            <a:endParaRPr lang="en-AU" sz="1200" dirty="0" smtClean="0"/>
          </a:p>
          <a:p>
            <a:pPr lvl="0"/>
            <a:r>
              <a:rPr lang="en-AU" sz="1200" i="1" dirty="0" smtClean="0">
                <a:solidFill>
                  <a:srgbClr val="7030A0"/>
                </a:solidFill>
              </a:rPr>
              <a:t>Socio-economic data:</a:t>
            </a:r>
            <a:r>
              <a:rPr lang="en-AU" sz="1200" dirty="0" smtClean="0">
                <a:solidFill>
                  <a:srgbClr val="7030A0"/>
                </a:solidFill>
              </a:rPr>
              <a:t> </a:t>
            </a:r>
            <a:r>
              <a:rPr lang="en-AU" sz="1200" dirty="0" smtClean="0"/>
              <a:t>Indicators of economic and social well-being in a community, including income, food security, health, and the impact of climate change on these factors</a:t>
            </a:r>
          </a:p>
          <a:p>
            <a:pPr lvl="0"/>
            <a:endParaRPr lang="en-AU" sz="1200" dirty="0" smtClean="0"/>
          </a:p>
          <a:p>
            <a:pPr lvl="0"/>
            <a:r>
              <a:rPr lang="en-AU" sz="1200" i="1" dirty="0" smtClean="0">
                <a:solidFill>
                  <a:srgbClr val="7030A0"/>
                </a:solidFill>
              </a:rPr>
              <a:t>Data on institutional and policy processes:</a:t>
            </a:r>
            <a:r>
              <a:rPr lang="en-AU" sz="1200" dirty="0" smtClean="0">
                <a:solidFill>
                  <a:srgbClr val="7030A0"/>
                </a:solidFill>
              </a:rPr>
              <a:t> </a:t>
            </a:r>
            <a:r>
              <a:rPr lang="en-AU" sz="1200" dirty="0" smtClean="0"/>
              <a:t>Capacity and existence of appropriate institutions (official or unofficial) and the legal framework (e.g. existence and implementation of climate change policies.)</a:t>
            </a:r>
          </a:p>
          <a:p>
            <a:pPr lvl="0"/>
            <a:endParaRPr lang="en-AU" sz="1200" dirty="0" smtClean="0"/>
          </a:p>
          <a:p>
            <a:pPr lvl="0"/>
            <a:r>
              <a:rPr lang="en-AU" sz="1200" i="1" dirty="0" smtClean="0">
                <a:solidFill>
                  <a:srgbClr val="7030A0"/>
                </a:solidFill>
              </a:rPr>
              <a:t>Ecosystem services:</a:t>
            </a:r>
            <a:r>
              <a:rPr lang="en-AU" sz="1200" dirty="0" smtClean="0">
                <a:solidFill>
                  <a:srgbClr val="7030A0"/>
                </a:solidFill>
              </a:rPr>
              <a:t> </a:t>
            </a:r>
            <a:r>
              <a:rPr lang="en-AU" sz="1200" dirty="0" smtClean="0"/>
              <a:t>The extent to which ecosystem services are affected by the impacts of climate change</a:t>
            </a:r>
          </a:p>
          <a:p>
            <a:pPr lvl="0"/>
            <a:endParaRPr lang="en-AU" sz="1200" dirty="0" smtClean="0"/>
          </a:p>
          <a:p>
            <a:pPr lvl="0"/>
            <a:r>
              <a:rPr lang="en-AU" sz="1200" i="1" dirty="0" smtClean="0">
                <a:solidFill>
                  <a:srgbClr val="7030A0"/>
                </a:solidFill>
              </a:rPr>
              <a:t>Coping Strategies</a:t>
            </a:r>
            <a:r>
              <a:rPr lang="en-AU" sz="1200" i="1" dirty="0" smtClean="0"/>
              <a:t>:</a:t>
            </a:r>
            <a:r>
              <a:rPr lang="en-AU" sz="1200" dirty="0" smtClean="0"/>
              <a:t> What strategies the local population has so far used to cope with climate change variability.</a:t>
            </a:r>
          </a:p>
          <a:p>
            <a:endParaRPr lang="en-US" dirty="0"/>
          </a:p>
        </p:txBody>
      </p:sp>
    </p:spTree>
    <p:extLst>
      <p:ext uri="{BB962C8B-B14F-4D97-AF65-F5344CB8AC3E}">
        <p14:creationId xmlns:p14="http://schemas.microsoft.com/office/powerpoint/2010/main" val="840333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AU" sz="1200" kern="1200" dirty="0" smtClean="0">
                <a:solidFill>
                  <a:schemeClr val="tx1"/>
                </a:solidFill>
                <a:effectLst/>
                <a:latin typeface="+mn-lt"/>
                <a:ea typeface="+mn-ea"/>
                <a:cs typeface="+mn-cs"/>
              </a:rPr>
              <a:t>Developing these baselines prior to the commencement of </a:t>
            </a:r>
            <a:r>
              <a:rPr lang="en-AU" sz="1200" kern="1200" dirty="0" err="1" smtClean="0">
                <a:solidFill>
                  <a:schemeClr val="tx1"/>
                </a:solidFill>
                <a:effectLst/>
                <a:latin typeface="+mn-lt"/>
                <a:ea typeface="+mn-ea"/>
                <a:cs typeface="+mn-cs"/>
              </a:rPr>
              <a:t>CCA</a:t>
            </a:r>
            <a:r>
              <a:rPr lang="en-AU" sz="1200" kern="1200" dirty="0" smtClean="0">
                <a:solidFill>
                  <a:schemeClr val="tx1"/>
                </a:solidFill>
                <a:effectLst/>
                <a:latin typeface="+mn-lt"/>
                <a:ea typeface="+mn-ea"/>
                <a:cs typeface="+mn-cs"/>
              </a:rPr>
              <a:t> interventions is essential to ensure proper </a:t>
            </a:r>
            <a:r>
              <a:rPr lang="en-AU" sz="1200" kern="1200" dirty="0" err="1" smtClean="0">
                <a:solidFill>
                  <a:schemeClr val="tx1"/>
                </a:solidFill>
                <a:effectLst/>
                <a:latin typeface="+mn-lt"/>
                <a:ea typeface="+mn-ea"/>
                <a:cs typeface="+mn-cs"/>
              </a:rPr>
              <a:t>M&amp;E</a:t>
            </a:r>
            <a:r>
              <a:rPr lang="en-AU" sz="1200" kern="1200" dirty="0" smtClean="0">
                <a:solidFill>
                  <a:schemeClr val="tx1"/>
                </a:solidFill>
                <a:effectLst/>
                <a:latin typeface="+mn-lt"/>
                <a:ea typeface="+mn-ea"/>
                <a:cs typeface="+mn-cs"/>
              </a:rPr>
              <a:t> of progress. </a:t>
            </a:r>
          </a:p>
          <a:p>
            <a:pPr marL="171450" indent="-171450">
              <a:buFont typeface="Arial" pitchFamily="34" charset="0"/>
              <a:buChar char="•"/>
            </a:pPr>
            <a:endParaRPr lang="en-AU" sz="1200" kern="1200" dirty="0" smtClean="0">
              <a:solidFill>
                <a:schemeClr val="tx1"/>
              </a:solidFill>
              <a:effectLst/>
              <a:latin typeface="+mn-lt"/>
              <a:ea typeface="+mn-ea"/>
              <a:cs typeface="+mn-cs"/>
            </a:endParaRPr>
          </a:p>
          <a:p>
            <a:pPr marL="171450" indent="-171450">
              <a:buFont typeface="Arial" pitchFamily="34" charset="0"/>
              <a:buChar char="•"/>
            </a:pPr>
            <a:r>
              <a:rPr lang="en-AU" sz="1200" kern="1200" dirty="0" smtClean="0">
                <a:solidFill>
                  <a:schemeClr val="tx1"/>
                </a:solidFill>
                <a:effectLst/>
                <a:latin typeface="+mn-lt"/>
                <a:ea typeface="+mn-ea"/>
                <a:cs typeface="+mn-cs"/>
              </a:rPr>
              <a:t>However, these should also be able to be refined over time. </a:t>
            </a:r>
            <a:endParaRPr lang="en-AU" dirty="0"/>
          </a:p>
        </p:txBody>
      </p:sp>
      <p:sp>
        <p:nvSpPr>
          <p:cNvPr id="4" name="Slide Number Placeholder 3"/>
          <p:cNvSpPr>
            <a:spLocks noGrp="1"/>
          </p:cNvSpPr>
          <p:nvPr>
            <p:ph type="sldNum" sz="quarter" idx="10"/>
          </p:nvPr>
        </p:nvSpPr>
        <p:spPr/>
        <p:txBody>
          <a:bodyPr/>
          <a:lstStyle/>
          <a:p>
            <a:fld id="{EB20D769-5E04-4BCA-9022-412FCDD99DC8}" type="slidenum">
              <a:rPr lang="en-AU" smtClean="0">
                <a:solidFill>
                  <a:prstClr val="black"/>
                </a:solidFill>
              </a:rPr>
              <a:pPr/>
              <a:t>25</a:t>
            </a:fld>
            <a:endParaRPr lang="en-AU">
              <a:solidFill>
                <a:prstClr val="black"/>
              </a:solidFill>
            </a:endParaRPr>
          </a:p>
        </p:txBody>
      </p:sp>
    </p:spTree>
    <p:extLst>
      <p:ext uri="{BB962C8B-B14F-4D97-AF65-F5344CB8AC3E}">
        <p14:creationId xmlns:p14="http://schemas.microsoft.com/office/powerpoint/2010/main" val="683750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AU" sz="1200" kern="1200" dirty="0" smtClean="0">
                <a:solidFill>
                  <a:schemeClr val="tx1"/>
                </a:solidFill>
                <a:effectLst/>
                <a:latin typeface="+mn-lt"/>
                <a:ea typeface="+mn-ea"/>
                <a:cs typeface="+mn-cs"/>
              </a:rPr>
              <a:t>One of the key challenges facing M &amp; E for </a:t>
            </a:r>
            <a:r>
              <a:rPr lang="en-AU" sz="1200" kern="1200" dirty="0" err="1" smtClean="0">
                <a:solidFill>
                  <a:schemeClr val="tx1"/>
                </a:solidFill>
                <a:effectLst/>
                <a:latin typeface="+mn-lt"/>
                <a:ea typeface="+mn-ea"/>
                <a:cs typeface="+mn-cs"/>
              </a:rPr>
              <a:t>CCA</a:t>
            </a:r>
            <a:r>
              <a:rPr lang="en-AU" sz="1200" kern="1200" dirty="0" smtClean="0">
                <a:solidFill>
                  <a:schemeClr val="tx1"/>
                </a:solidFill>
                <a:effectLst/>
                <a:latin typeface="+mn-lt"/>
                <a:ea typeface="+mn-ea"/>
                <a:cs typeface="+mn-cs"/>
              </a:rPr>
              <a:t> is the issue of measuring against a ‘shifting baseline’ which is referred to as the challenge of ‘tracking moving targets’ (2012, p. 17). </a:t>
            </a:r>
          </a:p>
          <a:p>
            <a:pPr marL="171450" indent="-171450">
              <a:buFont typeface="Arial" pitchFamily="34" charset="0"/>
              <a:buChar char="•"/>
            </a:pPr>
            <a:r>
              <a:rPr lang="en-AU" sz="1200" kern="1200" dirty="0" smtClean="0">
                <a:solidFill>
                  <a:schemeClr val="tx1"/>
                </a:solidFill>
                <a:effectLst/>
                <a:latin typeface="+mn-lt"/>
                <a:ea typeface="+mn-ea"/>
                <a:cs typeface="+mn-cs"/>
              </a:rPr>
              <a:t>Adaptation processes take place against a ‘backdrop of evolving hazards, which may become more frequent, severe and unpredictable’</a:t>
            </a:r>
          </a:p>
          <a:p>
            <a:pPr marL="171450" indent="-171450">
              <a:buFont typeface="Arial" pitchFamily="34" charset="0"/>
              <a:buChar char="•"/>
            </a:pPr>
            <a:r>
              <a:rPr lang="en-AU" sz="1200" kern="1200" dirty="0" smtClean="0">
                <a:solidFill>
                  <a:schemeClr val="tx1"/>
                </a:solidFill>
                <a:effectLst/>
                <a:latin typeface="+mn-lt"/>
                <a:ea typeface="+mn-ea"/>
                <a:cs typeface="+mn-cs"/>
              </a:rPr>
              <a:t>this makes the application of traditional M &amp; E approaches difficult as these tend to focus on measuring progress against a set of baselines. </a:t>
            </a:r>
          </a:p>
          <a:p>
            <a:pPr marL="0" indent="0">
              <a:buFont typeface="Arial" pitchFamily="34" charset="0"/>
              <a:buNone/>
            </a:pPr>
            <a:endParaRPr lang="en-AU" sz="1200" kern="1200" dirty="0" smtClean="0">
              <a:solidFill>
                <a:schemeClr val="tx1"/>
              </a:solidFill>
              <a:effectLst/>
              <a:latin typeface="+mn-lt"/>
              <a:ea typeface="+mn-ea"/>
              <a:cs typeface="+mn-cs"/>
            </a:endParaRPr>
          </a:p>
          <a:p>
            <a:pPr marL="0" indent="0">
              <a:buFont typeface="Arial" pitchFamily="34" charset="0"/>
              <a:buNone/>
            </a:pPr>
            <a:r>
              <a:rPr lang="en-AU" sz="1200" kern="1200" dirty="0" smtClean="0">
                <a:solidFill>
                  <a:schemeClr val="tx1"/>
                </a:solidFill>
                <a:effectLst/>
                <a:latin typeface="+mn-lt"/>
                <a:ea typeface="+mn-ea"/>
                <a:cs typeface="+mn-cs"/>
              </a:rPr>
              <a:t>Villanueva</a:t>
            </a:r>
            <a:r>
              <a:rPr lang="en-AU" sz="1200" kern="1200" baseline="0" dirty="0" smtClean="0">
                <a:solidFill>
                  <a:schemeClr val="tx1"/>
                </a:solidFill>
                <a:effectLst/>
                <a:latin typeface="+mn-lt"/>
                <a:ea typeface="+mn-ea"/>
                <a:cs typeface="+mn-cs"/>
              </a:rPr>
              <a:t> suggests three approaches:</a:t>
            </a:r>
          </a:p>
          <a:p>
            <a:pPr marL="0" indent="0">
              <a:buFont typeface="Arial" pitchFamily="34" charset="0"/>
              <a:buNone/>
            </a:pPr>
            <a:endParaRPr lang="en-AU" sz="1200" kern="1200" dirty="0" smtClean="0">
              <a:solidFill>
                <a:schemeClr val="tx1"/>
              </a:solidFill>
              <a:effectLst/>
              <a:latin typeface="+mn-lt"/>
              <a:ea typeface="+mn-ea"/>
              <a:cs typeface="+mn-cs"/>
            </a:endParaRPr>
          </a:p>
          <a:p>
            <a:pPr marL="228600" lvl="0" indent="-228600">
              <a:buFont typeface="+mj-lt"/>
              <a:buAutoNum type="arabicPeriod"/>
            </a:pPr>
            <a:r>
              <a:rPr lang="en-AU" sz="1200" kern="1200" dirty="0" smtClean="0">
                <a:solidFill>
                  <a:schemeClr val="tx1"/>
                </a:solidFill>
                <a:effectLst/>
                <a:latin typeface="+mn-lt"/>
                <a:ea typeface="+mn-ea"/>
                <a:cs typeface="+mn-cs"/>
              </a:rPr>
              <a:t>The need to make a distinction between ‘generic’ and ‘specific’ indicators of vulnerability and adaptive capacity. </a:t>
            </a:r>
            <a:r>
              <a:rPr lang="en-AU" sz="1200" kern="1200" dirty="0" err="1" smtClean="0">
                <a:solidFill>
                  <a:schemeClr val="tx1"/>
                </a:solidFill>
                <a:effectLst/>
                <a:latin typeface="+mn-lt"/>
                <a:ea typeface="+mn-ea"/>
                <a:cs typeface="+mn-cs"/>
              </a:rPr>
              <a:t>M&amp;E</a:t>
            </a:r>
            <a:r>
              <a:rPr lang="en-AU" sz="1200" kern="1200" dirty="0" smtClean="0">
                <a:solidFill>
                  <a:schemeClr val="tx1"/>
                </a:solidFill>
                <a:effectLst/>
                <a:latin typeface="+mn-lt"/>
                <a:ea typeface="+mn-ea"/>
                <a:cs typeface="+mn-cs"/>
              </a:rPr>
              <a:t> of adaptation projects may need to capture two types of indicators: those that target the specific measures undertaken to reduce vulnerability to a specific hazard (such as disaster risk reduction programmes), and generic indicators that capture underlying causes of vulnerability (</a:t>
            </a:r>
            <a:r>
              <a:rPr lang="en-AU" sz="1200" kern="1200" dirty="0" err="1" smtClean="0">
                <a:solidFill>
                  <a:schemeClr val="tx1"/>
                </a:solidFill>
                <a:effectLst/>
                <a:latin typeface="+mn-lt"/>
                <a:ea typeface="+mn-ea"/>
                <a:cs typeface="+mn-cs"/>
              </a:rPr>
              <a:t>Adger</a:t>
            </a:r>
            <a:r>
              <a:rPr lang="en-AU" sz="1200" kern="1200" dirty="0" smtClean="0">
                <a:solidFill>
                  <a:schemeClr val="tx1"/>
                </a:solidFill>
                <a:effectLst/>
                <a:latin typeface="+mn-lt"/>
                <a:ea typeface="+mn-ea"/>
                <a:cs typeface="+mn-cs"/>
              </a:rPr>
              <a:t> et al., 2004) </a:t>
            </a:r>
          </a:p>
          <a:p>
            <a:pPr marL="228600" lvl="0" indent="-228600">
              <a:buFont typeface="+mj-lt"/>
              <a:buAutoNum type="arabicPeriod"/>
            </a:pPr>
            <a:r>
              <a:rPr lang="en-AU" sz="1200" kern="1200" dirty="0" smtClean="0">
                <a:solidFill>
                  <a:schemeClr val="tx1"/>
                </a:solidFill>
                <a:effectLst/>
                <a:latin typeface="+mn-lt"/>
                <a:ea typeface="+mn-ea"/>
                <a:cs typeface="+mn-cs"/>
              </a:rPr>
              <a:t>Vulnerability and adaptive capacity are dynamic rather than static variables that change over time (</a:t>
            </a:r>
            <a:r>
              <a:rPr lang="en-AU" sz="1200" kern="1200" dirty="0" err="1" smtClean="0">
                <a:solidFill>
                  <a:schemeClr val="tx1"/>
                </a:solidFill>
                <a:effectLst/>
                <a:latin typeface="+mn-lt"/>
                <a:ea typeface="+mn-ea"/>
                <a:cs typeface="+mn-cs"/>
              </a:rPr>
              <a:t>Eriksen</a:t>
            </a:r>
            <a:r>
              <a:rPr lang="en-AU" sz="1200" kern="1200" dirty="0" smtClean="0">
                <a:solidFill>
                  <a:schemeClr val="tx1"/>
                </a:solidFill>
                <a:effectLst/>
                <a:latin typeface="+mn-lt"/>
                <a:ea typeface="+mn-ea"/>
                <a:cs typeface="+mn-cs"/>
              </a:rPr>
              <a:t> and Kelly, 2007). Evaluation processes may capture a snapshot of levels of vulnerability and adaptive capacity at the end of a programme intervention, but this needs to be followed up by constant monitoring and long-term evaluation processes. </a:t>
            </a:r>
          </a:p>
          <a:p>
            <a:pPr marL="228600" lvl="0" indent="-228600">
              <a:buFont typeface="+mj-lt"/>
              <a:buAutoNum type="arabicPeriod"/>
            </a:pPr>
            <a:r>
              <a:rPr lang="en-AU" sz="1200" kern="1200" dirty="0" smtClean="0">
                <a:solidFill>
                  <a:schemeClr val="tx1"/>
                </a:solidFill>
                <a:effectLst/>
                <a:latin typeface="+mn-lt"/>
                <a:ea typeface="+mn-ea"/>
                <a:cs typeface="+mn-cs"/>
              </a:rPr>
              <a:t>A distinction needs to be made between indicators that may capture the existence of vulnerability and adaptive capacity and those processes that may have an effect on the distribution of vulnerability or how capacity leads to action (</a:t>
            </a:r>
            <a:r>
              <a:rPr lang="en-AU" sz="1200" kern="1200" dirty="0" err="1" smtClean="0">
                <a:solidFill>
                  <a:schemeClr val="tx1"/>
                </a:solidFill>
                <a:effectLst/>
                <a:latin typeface="+mn-lt"/>
                <a:ea typeface="+mn-ea"/>
                <a:cs typeface="+mn-cs"/>
              </a:rPr>
              <a:t>Eriksen</a:t>
            </a:r>
            <a:r>
              <a:rPr lang="en-AU" sz="1200" kern="1200" dirty="0" smtClean="0">
                <a:solidFill>
                  <a:schemeClr val="tx1"/>
                </a:solidFill>
                <a:effectLst/>
                <a:latin typeface="+mn-lt"/>
                <a:ea typeface="+mn-ea"/>
                <a:cs typeface="+mn-cs"/>
              </a:rPr>
              <a:t> and Kelly, 2007). </a:t>
            </a:r>
            <a:r>
              <a:rPr lang="en-AU" sz="1200" kern="1200" dirty="0" err="1" smtClean="0">
                <a:solidFill>
                  <a:schemeClr val="tx1"/>
                </a:solidFill>
                <a:effectLst/>
                <a:latin typeface="+mn-lt"/>
                <a:ea typeface="+mn-ea"/>
                <a:cs typeface="+mn-cs"/>
              </a:rPr>
              <a:t>M&amp;E</a:t>
            </a:r>
            <a:r>
              <a:rPr lang="en-AU" sz="1200" kern="1200" dirty="0" smtClean="0">
                <a:solidFill>
                  <a:schemeClr val="tx1"/>
                </a:solidFill>
                <a:effectLst/>
                <a:latin typeface="+mn-lt"/>
                <a:ea typeface="+mn-ea"/>
                <a:cs typeface="+mn-cs"/>
              </a:rPr>
              <a:t> approaches need to capture such nuances. </a:t>
            </a:r>
          </a:p>
          <a:p>
            <a:pPr marL="228600" indent="-228600">
              <a:buFont typeface="+mj-lt"/>
              <a:buAutoNum type="arabicPeriod"/>
            </a:pPr>
            <a:endParaRPr lang="en-AU" dirty="0"/>
          </a:p>
        </p:txBody>
      </p:sp>
      <p:sp>
        <p:nvSpPr>
          <p:cNvPr id="4" name="Slide Number Placeholder 3"/>
          <p:cNvSpPr>
            <a:spLocks noGrp="1"/>
          </p:cNvSpPr>
          <p:nvPr>
            <p:ph type="sldNum" sz="quarter" idx="10"/>
          </p:nvPr>
        </p:nvSpPr>
        <p:spPr/>
        <p:txBody>
          <a:bodyPr/>
          <a:lstStyle/>
          <a:p>
            <a:fld id="{EB20D769-5E04-4BCA-9022-412FCDD99DC8}" type="slidenum">
              <a:rPr lang="en-AU" smtClean="0">
                <a:solidFill>
                  <a:prstClr val="black"/>
                </a:solidFill>
              </a:rPr>
              <a:pPr/>
              <a:t>26</a:t>
            </a:fld>
            <a:endParaRPr lang="en-AU">
              <a:solidFill>
                <a:prstClr val="black"/>
              </a:solidFill>
            </a:endParaRPr>
          </a:p>
        </p:txBody>
      </p:sp>
    </p:spTree>
    <p:extLst>
      <p:ext uri="{BB962C8B-B14F-4D97-AF65-F5344CB8AC3E}">
        <p14:creationId xmlns:p14="http://schemas.microsoft.com/office/powerpoint/2010/main" val="42423952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8000"/>
                </a:solidFill>
              </a:rPr>
              <a:t>Process</a:t>
            </a:r>
            <a:r>
              <a:rPr lang="en-US" baseline="0" dirty="0" smtClean="0">
                <a:solidFill>
                  <a:srgbClr val="008000"/>
                </a:solidFill>
              </a:rPr>
              <a:t> we undertook with the councils using the lit review to design our framework to our local context?</a:t>
            </a:r>
          </a:p>
          <a:p>
            <a:r>
              <a:rPr lang="en-US" baseline="0" dirty="0" smtClean="0">
                <a:solidFill>
                  <a:srgbClr val="008000"/>
                </a:solidFill>
              </a:rPr>
              <a:t>Lit review, design workshops including practitioners (co-produced),</a:t>
            </a:r>
          </a:p>
          <a:p>
            <a:r>
              <a:rPr lang="en-US" baseline="0" dirty="0" smtClean="0">
                <a:solidFill>
                  <a:srgbClr val="008000"/>
                </a:solidFill>
              </a:rPr>
              <a:t>Pilots / indicator refinement</a:t>
            </a:r>
          </a:p>
          <a:p>
            <a:r>
              <a:rPr lang="en-US" baseline="0" dirty="0" smtClean="0">
                <a:solidFill>
                  <a:srgbClr val="008000"/>
                </a:solidFill>
              </a:rPr>
              <a:t>Choosing levels of indicators – regional and detailed, theme-specific indicators,</a:t>
            </a:r>
            <a:endParaRPr lang="en-US" dirty="0" smtClean="0">
              <a:solidFill>
                <a:srgbClr val="008000"/>
              </a:solidFill>
            </a:endParaRPr>
          </a:p>
          <a:p>
            <a:endParaRPr lang="en-US" dirty="0" smtClean="0">
              <a:solidFill>
                <a:srgbClr val="008000"/>
              </a:solidFill>
            </a:endParaRPr>
          </a:p>
          <a:p>
            <a:pPr marL="285750" indent="-285750">
              <a:buFont typeface="Arial"/>
              <a:buChar char="•"/>
            </a:pPr>
            <a:r>
              <a:rPr lang="en-US" dirty="0" smtClean="0">
                <a:solidFill>
                  <a:srgbClr val="008000"/>
                </a:solidFill>
              </a:rPr>
              <a:t>Many challenges to designing a framework – principles; shifting baselines; indicator selection/data availability; implementation and embedding</a:t>
            </a:r>
          </a:p>
          <a:p>
            <a:endParaRPr lang="en-US" dirty="0"/>
          </a:p>
        </p:txBody>
      </p:sp>
      <p:sp>
        <p:nvSpPr>
          <p:cNvPr id="4" name="Slide Number Placeholder 3"/>
          <p:cNvSpPr>
            <a:spLocks noGrp="1"/>
          </p:cNvSpPr>
          <p:nvPr>
            <p:ph type="sldNum" sz="quarter" idx="10"/>
          </p:nvPr>
        </p:nvSpPr>
        <p:spPr/>
        <p:txBody>
          <a:bodyPr/>
          <a:lstStyle/>
          <a:p>
            <a:fld id="{9E01A949-2F66-400A-9199-7A0B4BF02058}" type="slidenum">
              <a:rPr lang="en-AU" smtClean="0"/>
              <a:t>27</a:t>
            </a:fld>
            <a:endParaRPr lang="en-AU"/>
          </a:p>
        </p:txBody>
      </p:sp>
    </p:spTree>
    <p:extLst>
      <p:ext uri="{BB962C8B-B14F-4D97-AF65-F5344CB8AC3E}">
        <p14:creationId xmlns:p14="http://schemas.microsoft.com/office/powerpoint/2010/main" val="19337642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we chose the two themes to</a:t>
            </a:r>
            <a:r>
              <a:rPr lang="en-US" baseline="0" dirty="0" smtClean="0"/>
              <a:t> focus on</a:t>
            </a:r>
          </a:p>
          <a:p>
            <a:r>
              <a:rPr lang="en-US" baseline="0" dirty="0" smtClean="0"/>
              <a:t>Levels of indicators</a:t>
            </a:r>
          </a:p>
          <a:p>
            <a:r>
              <a:rPr lang="en-US" baseline="0" dirty="0" smtClean="0"/>
              <a:t>- Importance of theme components (identified as important aspects of adaptation response – how adaptation happens inside council)</a:t>
            </a:r>
            <a:br>
              <a:rPr lang="en-US" baseline="0" dirty="0" smtClean="0"/>
            </a:br>
            <a:r>
              <a:rPr lang="en-US" baseline="0" dirty="0" smtClean="0"/>
              <a:t>- Ensured we included both outcome and process level indicators (see next slide)</a:t>
            </a:r>
            <a:endParaRPr lang="en-US" dirty="0"/>
          </a:p>
        </p:txBody>
      </p:sp>
      <p:sp>
        <p:nvSpPr>
          <p:cNvPr id="4" name="Slide Number Placeholder 3"/>
          <p:cNvSpPr>
            <a:spLocks noGrp="1"/>
          </p:cNvSpPr>
          <p:nvPr>
            <p:ph type="sldNum" sz="quarter" idx="10"/>
          </p:nvPr>
        </p:nvSpPr>
        <p:spPr/>
        <p:txBody>
          <a:bodyPr/>
          <a:lstStyle/>
          <a:p>
            <a:fld id="{9E01A949-2F66-400A-9199-7A0B4BF02058}" type="slidenum">
              <a:rPr lang="en-AU" smtClean="0"/>
              <a:t>28</a:t>
            </a:fld>
            <a:endParaRPr lang="en-AU"/>
          </a:p>
        </p:txBody>
      </p:sp>
    </p:spTree>
    <p:extLst>
      <p:ext uri="{BB962C8B-B14F-4D97-AF65-F5344CB8AC3E}">
        <p14:creationId xmlns:p14="http://schemas.microsoft.com/office/powerpoint/2010/main" val="19337642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Principles</a:t>
            </a:r>
            <a:r>
              <a:rPr lang="en-US" baseline="0" dirty="0" smtClean="0"/>
              <a:t> that informed the choice of indicators. (developed overtime through workshops)</a:t>
            </a:r>
            <a:endParaRPr lang="en-US" dirty="0"/>
          </a:p>
        </p:txBody>
      </p:sp>
      <p:sp>
        <p:nvSpPr>
          <p:cNvPr id="4" name="Slide Number Placeholder 3"/>
          <p:cNvSpPr>
            <a:spLocks noGrp="1"/>
          </p:cNvSpPr>
          <p:nvPr>
            <p:ph type="sldNum" sz="quarter" idx="10"/>
          </p:nvPr>
        </p:nvSpPr>
        <p:spPr/>
        <p:txBody>
          <a:bodyPr/>
          <a:lstStyle/>
          <a:p>
            <a:fld id="{9E01A949-2F66-400A-9199-7A0B4BF02058}" type="slidenum">
              <a:rPr lang="en-AU" smtClean="0"/>
              <a:t>29</a:t>
            </a:fld>
            <a:endParaRPr lang="en-AU"/>
          </a:p>
        </p:txBody>
      </p:sp>
    </p:spTree>
    <p:extLst>
      <p:ext uri="{BB962C8B-B14F-4D97-AF65-F5344CB8AC3E}">
        <p14:creationId xmlns:p14="http://schemas.microsoft.com/office/powerpoint/2010/main" val="22654486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Context setting</a:t>
            </a:r>
            <a:endParaRPr lang="en-US" dirty="0"/>
          </a:p>
        </p:txBody>
      </p:sp>
      <p:sp>
        <p:nvSpPr>
          <p:cNvPr id="4" name="Slide Number Placeholder 3"/>
          <p:cNvSpPr>
            <a:spLocks noGrp="1"/>
          </p:cNvSpPr>
          <p:nvPr>
            <p:ph type="sldNum" sz="quarter" idx="10"/>
          </p:nvPr>
        </p:nvSpPr>
        <p:spPr/>
        <p:txBody>
          <a:bodyPr/>
          <a:lstStyle/>
          <a:p>
            <a:fld id="{9E01A949-2F66-400A-9199-7A0B4BF02058}" type="slidenum">
              <a:rPr lang="en-AU" smtClean="0"/>
              <a:t>30</a:t>
            </a:fld>
            <a:endParaRPr lang="en-AU"/>
          </a:p>
        </p:txBody>
      </p:sp>
    </p:spTree>
    <p:extLst>
      <p:ext uri="{BB962C8B-B14F-4D97-AF65-F5344CB8AC3E}">
        <p14:creationId xmlns:p14="http://schemas.microsoft.com/office/powerpoint/2010/main" val="32584845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5EEB1B-86FE-1746-AFF6-AF94E8B46198}" type="slidenum">
              <a:rPr lang="en-US" smtClean="0"/>
              <a:t>31</a:t>
            </a:fld>
            <a:endParaRPr lang="en-US"/>
          </a:p>
        </p:txBody>
      </p:sp>
    </p:spTree>
    <p:extLst>
      <p:ext uri="{BB962C8B-B14F-4D97-AF65-F5344CB8AC3E}">
        <p14:creationId xmlns:p14="http://schemas.microsoft.com/office/powerpoint/2010/main" val="1244555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01A949-2F66-400A-9199-7A0B4BF02058}" type="slidenum">
              <a:rPr lang="en-AU" smtClean="0"/>
              <a:t>3</a:t>
            </a:fld>
            <a:endParaRPr lang="en-AU"/>
          </a:p>
        </p:txBody>
      </p:sp>
    </p:spTree>
    <p:extLst>
      <p:ext uri="{BB962C8B-B14F-4D97-AF65-F5344CB8AC3E}">
        <p14:creationId xmlns:p14="http://schemas.microsoft.com/office/powerpoint/2010/main" val="24275355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01A949-2F66-400A-9199-7A0B4BF02058}" type="slidenum">
              <a:rPr lang="en-AU" smtClean="0"/>
              <a:t>32</a:t>
            </a:fld>
            <a:endParaRPr lang="en-AU"/>
          </a:p>
        </p:txBody>
      </p:sp>
    </p:spTree>
    <p:extLst>
      <p:ext uri="{BB962C8B-B14F-4D97-AF65-F5344CB8AC3E}">
        <p14:creationId xmlns:p14="http://schemas.microsoft.com/office/powerpoint/2010/main" val="6616064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5EEB1B-86FE-1746-AFF6-AF94E8B46198}" type="slidenum">
              <a:rPr lang="en-US" smtClean="0"/>
              <a:t>33</a:t>
            </a:fld>
            <a:endParaRPr lang="en-US"/>
          </a:p>
        </p:txBody>
      </p:sp>
    </p:spTree>
    <p:extLst>
      <p:ext uri="{BB962C8B-B14F-4D97-AF65-F5344CB8AC3E}">
        <p14:creationId xmlns:p14="http://schemas.microsoft.com/office/powerpoint/2010/main" val="12445556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01A949-2F66-400A-9199-7A0B4BF02058}" type="slidenum">
              <a:rPr lang="en-AU" smtClean="0"/>
              <a:t>34</a:t>
            </a:fld>
            <a:endParaRPr lang="en-AU"/>
          </a:p>
        </p:txBody>
      </p:sp>
    </p:spTree>
    <p:extLst>
      <p:ext uri="{BB962C8B-B14F-4D97-AF65-F5344CB8AC3E}">
        <p14:creationId xmlns:p14="http://schemas.microsoft.com/office/powerpoint/2010/main" val="27476748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Gives an idea of the amount of data we are attempting to collect for</a:t>
            </a:r>
            <a:r>
              <a:rPr lang="en-US" baseline="0" dirty="0" smtClean="0"/>
              <a:t> one indicator!</a:t>
            </a:r>
            <a:endParaRPr lang="en-US" dirty="0"/>
          </a:p>
        </p:txBody>
      </p:sp>
      <p:sp>
        <p:nvSpPr>
          <p:cNvPr id="4" name="Slide Number Placeholder 3"/>
          <p:cNvSpPr>
            <a:spLocks noGrp="1"/>
          </p:cNvSpPr>
          <p:nvPr>
            <p:ph type="sldNum" sz="quarter" idx="10"/>
          </p:nvPr>
        </p:nvSpPr>
        <p:spPr/>
        <p:txBody>
          <a:bodyPr/>
          <a:lstStyle/>
          <a:p>
            <a:fld id="{9E01A949-2F66-400A-9199-7A0B4BF02058}" type="slidenum">
              <a:rPr lang="en-AU" smtClean="0"/>
              <a:t>35</a:t>
            </a:fld>
            <a:endParaRPr lang="en-AU"/>
          </a:p>
        </p:txBody>
      </p:sp>
    </p:spTree>
    <p:extLst>
      <p:ext uri="{BB962C8B-B14F-4D97-AF65-F5344CB8AC3E}">
        <p14:creationId xmlns:p14="http://schemas.microsoft.com/office/powerpoint/2010/main" val="31847467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35EEB1B-86FE-1746-AFF6-AF94E8B46198}" type="slidenum">
              <a:rPr lang="en-US" smtClean="0"/>
              <a:t>36</a:t>
            </a:fld>
            <a:endParaRPr lang="en-US"/>
          </a:p>
        </p:txBody>
      </p:sp>
    </p:spTree>
    <p:extLst>
      <p:ext uri="{BB962C8B-B14F-4D97-AF65-F5344CB8AC3E}">
        <p14:creationId xmlns:p14="http://schemas.microsoft.com/office/powerpoint/2010/main" val="15858623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r>
              <a:rPr lang="en-US" dirty="0" smtClean="0"/>
              <a:t>Pervasive impacts have built up gradually across our operations.</a:t>
            </a:r>
          </a:p>
          <a:p>
            <a:pPr marL="342900" indent="-342900">
              <a:buFont typeface="Arial"/>
              <a:buChar char="•"/>
            </a:pPr>
            <a:r>
              <a:rPr lang="en-US" dirty="0" smtClean="0"/>
              <a:t>Local government decision makers are responding </a:t>
            </a:r>
            <a:r>
              <a:rPr lang="en-US" i="1" dirty="0" smtClean="0"/>
              <a:t>every</a:t>
            </a:r>
            <a:r>
              <a:rPr lang="en-US" dirty="0" smtClean="0"/>
              <a:t>day</a:t>
            </a:r>
            <a:r>
              <a:rPr lang="en-US" i="1" dirty="0" smtClean="0"/>
              <a:t>.</a:t>
            </a:r>
          </a:p>
          <a:p>
            <a:pPr marL="342900" indent="-342900">
              <a:buFont typeface="Arial"/>
              <a:buChar char="•"/>
            </a:pPr>
            <a:r>
              <a:rPr lang="en-US" dirty="0" smtClean="0"/>
              <a:t>It has been challenging to frame the problem and define a response.</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5EEB1B-86FE-1746-AFF6-AF94E8B46198}" type="slidenum">
              <a:rPr lang="en-US" smtClean="0"/>
              <a:t>37</a:t>
            </a:fld>
            <a:endParaRPr lang="en-US"/>
          </a:p>
        </p:txBody>
      </p:sp>
    </p:spTree>
    <p:extLst>
      <p:ext uri="{BB962C8B-B14F-4D97-AF65-F5344CB8AC3E}">
        <p14:creationId xmlns:p14="http://schemas.microsoft.com/office/powerpoint/2010/main" val="15858623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panose="020B0604020202020204" pitchFamily="34" charset="0"/>
              <a:buChar char="•"/>
              <a:defRPr/>
            </a:pPr>
            <a:r>
              <a:rPr lang="en-AU" dirty="0" smtClean="0">
                <a:ea typeface="+mn-ea"/>
                <a:cs typeface="+mn-cs"/>
              </a:rPr>
              <a:t>Understanding the benefits of long term trending drives the commitment for this work</a:t>
            </a:r>
          </a:p>
          <a:p>
            <a:pPr eaLnBrk="1" hangingPunct="1">
              <a:buFont typeface="Arial" panose="020B0604020202020204" pitchFamily="34" charset="0"/>
              <a:buChar char="•"/>
              <a:defRPr/>
            </a:pPr>
            <a:r>
              <a:rPr lang="en-AU" dirty="0" smtClean="0">
                <a:ea typeface="+mn-ea"/>
                <a:cs typeface="+mn-cs"/>
              </a:rPr>
              <a:t>Needed to demonstrate long term changes on our service demand and delivery</a:t>
            </a:r>
          </a:p>
          <a:p>
            <a:pPr marL="0" indent="0" eaLnBrk="1" hangingPunct="1">
              <a:buFont typeface="Arial" panose="020B0604020202020204" pitchFamily="34" charset="0"/>
              <a:buNone/>
              <a:defRPr/>
            </a:pPr>
            <a:endParaRPr lang="en-AU" dirty="0" smtClean="0">
              <a:ea typeface="+mn-ea"/>
              <a:cs typeface="+mn-cs"/>
            </a:endParaRPr>
          </a:p>
          <a:p>
            <a:pPr eaLnBrk="1" hangingPunct="1">
              <a:buFont typeface="Arial" panose="020B0604020202020204" pitchFamily="34" charset="0"/>
              <a:buChar char="•"/>
              <a:defRPr/>
            </a:pPr>
            <a:r>
              <a:rPr lang="en-AU" dirty="0" smtClean="0">
                <a:ea typeface="+mn-ea"/>
                <a:cs typeface="+mn-cs"/>
              </a:rPr>
              <a:t>Demonstrating changing demand with hard data provides evidence for business cases and budgets</a:t>
            </a:r>
          </a:p>
          <a:p>
            <a:pPr eaLnBrk="1" hangingPunct="1">
              <a:buFont typeface="Arial" panose="020B0604020202020204" pitchFamily="34" charset="0"/>
              <a:buChar char="•"/>
              <a:defRPr/>
            </a:pPr>
            <a:endParaRPr lang="en-AU" dirty="0" smtClean="0">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We</a:t>
            </a:r>
            <a:r>
              <a:rPr lang="en-AU" sz="1200" kern="1200" baseline="0" dirty="0" smtClean="0">
                <a:solidFill>
                  <a:schemeClr val="tx1"/>
                </a:solidFill>
                <a:effectLst/>
                <a:latin typeface="+mn-lt"/>
                <a:ea typeface="+mn-ea"/>
                <a:cs typeface="+mn-cs"/>
              </a:rPr>
              <a:t> know that last year was drier than usual in Autumn and Winter, and that some councils had exceeded their water budgets by June because they had to extend their watering window. This has already started conversations around whether or not to water certain open space areas, and we are not technically in a drought.</a:t>
            </a:r>
          </a:p>
        </p:txBody>
      </p:sp>
      <p:sp>
        <p:nvSpPr>
          <p:cNvPr id="4" name="Slide Number Placeholder 3"/>
          <p:cNvSpPr>
            <a:spLocks noGrp="1"/>
          </p:cNvSpPr>
          <p:nvPr>
            <p:ph type="sldNum" sz="quarter" idx="10"/>
          </p:nvPr>
        </p:nvSpPr>
        <p:spPr/>
        <p:txBody>
          <a:bodyPr/>
          <a:lstStyle/>
          <a:p>
            <a:fld id="{035EEB1B-86FE-1746-AFF6-AF94E8B46198}" type="slidenum">
              <a:rPr lang="en-US" smtClean="0"/>
              <a:t>38</a:t>
            </a:fld>
            <a:endParaRPr lang="en-US"/>
          </a:p>
        </p:txBody>
      </p:sp>
    </p:spTree>
    <p:extLst>
      <p:ext uri="{BB962C8B-B14F-4D97-AF65-F5344CB8AC3E}">
        <p14:creationId xmlns:p14="http://schemas.microsoft.com/office/powerpoint/2010/main" val="15858623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panose="020B0604020202020204" pitchFamily="34" charset="0"/>
              <a:buChar char="•"/>
              <a:defRPr/>
            </a:pPr>
            <a:r>
              <a:rPr lang="en-AU" dirty="0" smtClean="0">
                <a:ea typeface="+mn-ea"/>
                <a:cs typeface="+mn-cs"/>
              </a:rPr>
              <a:t>Should be structured in a way that enables us to identify the </a:t>
            </a:r>
            <a:r>
              <a:rPr lang="en-AU" b="1" dirty="0" smtClean="0">
                <a:ea typeface="+mn-ea"/>
                <a:cs typeface="+mn-cs"/>
              </a:rPr>
              <a:t>cause</a:t>
            </a:r>
            <a:r>
              <a:rPr lang="en-AU" dirty="0" smtClean="0">
                <a:ea typeface="+mn-ea"/>
                <a:cs typeface="+mn-cs"/>
              </a:rPr>
              <a:t> of that change</a:t>
            </a:r>
          </a:p>
          <a:p>
            <a:pPr marL="0" indent="0" eaLnBrk="1" hangingPunct="1">
              <a:buFont typeface="Arial" panose="020B0604020202020204" pitchFamily="34" charset="0"/>
              <a:buNone/>
              <a:defRPr/>
            </a:pPr>
            <a:r>
              <a:rPr lang="en-AU" dirty="0" smtClean="0">
                <a:ea typeface="+mn-ea"/>
                <a:cs typeface="+mn-cs"/>
              </a:rPr>
              <a:t>	e.g. more service cancelations </a:t>
            </a:r>
          </a:p>
          <a:p>
            <a:pPr marL="0" indent="0" eaLnBrk="1" hangingPunct="1">
              <a:buFont typeface="Arial" panose="020B0604020202020204" pitchFamily="34" charset="0"/>
              <a:buNone/>
              <a:defRPr/>
            </a:pPr>
            <a:r>
              <a:rPr lang="en-AU" dirty="0" smtClean="0">
                <a:ea typeface="+mn-ea"/>
                <a:cs typeface="+mn-cs"/>
              </a:rPr>
              <a:t>		- due to client hospitalisations not Council service delivery.</a:t>
            </a:r>
          </a:p>
          <a:p>
            <a:pPr marL="0" indent="0" eaLnBrk="1" hangingPunct="1">
              <a:buFont typeface="Arial" panose="020B0604020202020204" pitchFamily="34" charset="0"/>
              <a:buNone/>
              <a:defRPr/>
            </a:pPr>
            <a:endParaRPr lang="en-AU" dirty="0" smtClean="0">
              <a:ea typeface="+mn-ea"/>
              <a:cs typeface="+mn-cs"/>
            </a:endParaRPr>
          </a:p>
          <a:p>
            <a:pPr marL="0" indent="0" eaLnBrk="1" hangingPunct="1">
              <a:buFont typeface="Arial" panose="020B0604020202020204" pitchFamily="34" charset="0"/>
              <a:buNone/>
              <a:defRPr/>
            </a:pPr>
            <a:r>
              <a:rPr lang="en-AU" dirty="0" smtClean="0">
                <a:ea typeface="+mn-ea"/>
                <a:cs typeface="+mn-cs"/>
              </a:rPr>
              <a:t>There are also qualitative indicators that match</a:t>
            </a:r>
            <a:r>
              <a:rPr lang="en-AU" baseline="0" dirty="0" smtClean="0">
                <a:ea typeface="+mn-ea"/>
                <a:cs typeface="+mn-cs"/>
              </a:rPr>
              <a:t> quantitative indicators, so that we can capture exactly what issues are occurring. For example, we might observe that there is overcrowding in Leisure Centres on heat wave days and that life guards aren’t able to provide adequate supervision to pool users. A review of pool policy and education to community members who can’t swim well (such as recent migrants), but seek relief at pools during heat spells, may be necessary.</a:t>
            </a:r>
            <a:endParaRPr lang="en-AU" dirty="0"/>
          </a:p>
        </p:txBody>
      </p:sp>
      <p:sp>
        <p:nvSpPr>
          <p:cNvPr id="4" name="Slide Number Placeholder 3"/>
          <p:cNvSpPr>
            <a:spLocks noGrp="1"/>
          </p:cNvSpPr>
          <p:nvPr>
            <p:ph type="sldNum" sz="quarter" idx="10"/>
          </p:nvPr>
        </p:nvSpPr>
        <p:spPr/>
        <p:txBody>
          <a:bodyPr/>
          <a:lstStyle/>
          <a:p>
            <a:fld id="{035EEB1B-86FE-1746-AFF6-AF94E8B46198}" type="slidenum">
              <a:rPr lang="en-US" smtClean="0"/>
              <a:t>39</a:t>
            </a:fld>
            <a:endParaRPr lang="en-US"/>
          </a:p>
        </p:txBody>
      </p:sp>
    </p:spTree>
    <p:extLst>
      <p:ext uri="{BB962C8B-B14F-4D97-AF65-F5344CB8AC3E}">
        <p14:creationId xmlns:p14="http://schemas.microsoft.com/office/powerpoint/2010/main" val="15858623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There is often a barrier in engaging staff on climate change adaptation because it can be perceived as an abstract concept that will happen sometime in the future, or perceived as being ‘someone else’s problem’. Evaluating and reporting on the indicators in this framework will encourage staff to shift their thinking away from the short term and doing what we’ve always done, towards evaluating how the decisions they make today will affect all of our collective futures, and can improve our resilience overtime.</a:t>
            </a:r>
          </a:p>
          <a:p>
            <a:r>
              <a:rPr lang="en-AU" sz="1200" kern="1200" dirty="0" smtClean="0">
                <a:solidFill>
                  <a:schemeClr val="tx1"/>
                </a:solidFill>
                <a:effectLst/>
                <a:latin typeface="+mn-lt"/>
                <a:ea typeface="+mn-ea"/>
                <a:cs typeface="+mn-cs"/>
              </a:rPr>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Indicators can build an evidence base of the impacts and how well we are addressing them over time. In the normal routine of day-to-day decision-making there isn’t often a chance to step back and reflect on what is and isn’t working. This framework intends to act as a feedback mechanism to raise the level of organisational awareness and instil organisational learning and improvement that will push us in the right direction.</a:t>
            </a:r>
            <a:r>
              <a:rPr lang="en-AU" dirty="0" smtClean="0">
                <a:effectLst/>
              </a:rPr>
              <a:t> </a:t>
            </a:r>
            <a:endParaRPr lang="en-AU" dirty="0" smtClean="0"/>
          </a:p>
          <a:p>
            <a:endParaRPr lang="en-AU" dirty="0"/>
          </a:p>
        </p:txBody>
      </p:sp>
      <p:sp>
        <p:nvSpPr>
          <p:cNvPr id="4" name="Slide Number Placeholder 3"/>
          <p:cNvSpPr>
            <a:spLocks noGrp="1"/>
          </p:cNvSpPr>
          <p:nvPr>
            <p:ph type="sldNum" sz="quarter" idx="10"/>
          </p:nvPr>
        </p:nvSpPr>
        <p:spPr/>
        <p:txBody>
          <a:bodyPr/>
          <a:lstStyle/>
          <a:p>
            <a:fld id="{035EEB1B-86FE-1746-AFF6-AF94E8B46198}" type="slidenum">
              <a:rPr lang="en-US" smtClean="0"/>
              <a:t>41</a:t>
            </a:fld>
            <a:endParaRPr lang="en-US"/>
          </a:p>
        </p:txBody>
      </p:sp>
    </p:spTree>
    <p:extLst>
      <p:ext uri="{BB962C8B-B14F-4D97-AF65-F5344CB8AC3E}">
        <p14:creationId xmlns:p14="http://schemas.microsoft.com/office/powerpoint/2010/main" val="1585862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Australia has amongst the</a:t>
            </a:r>
            <a:r>
              <a:rPr lang="en-US" baseline="0" dirty="0" smtClean="0"/>
              <a:t> highest per capita emissions in the world.</a:t>
            </a:r>
          </a:p>
          <a:p>
            <a:endParaRPr lang="en-US" baseline="0" dirty="0" smtClean="0"/>
          </a:p>
          <a:p>
            <a:r>
              <a:rPr lang="en-US" baseline="0" dirty="0" smtClean="0"/>
              <a:t>We are the 16</a:t>
            </a:r>
            <a:r>
              <a:rPr lang="en-US" baseline="30000" dirty="0" smtClean="0"/>
              <a:t>th</a:t>
            </a:r>
            <a:r>
              <a:rPr lang="en-US" baseline="0" dirty="0" smtClean="0"/>
              <a:t> largest emitter of GHG emissions in the world </a:t>
            </a:r>
          </a:p>
          <a:p>
            <a:endParaRPr lang="en-US" baseline="0" dirty="0" smtClean="0"/>
          </a:p>
          <a:p>
            <a:r>
              <a:rPr lang="en-US" baseline="0" dirty="0" smtClean="0"/>
              <a:t>We are ranked 10</a:t>
            </a:r>
            <a:r>
              <a:rPr lang="en-US" baseline="30000" dirty="0" smtClean="0"/>
              <a:t>th</a:t>
            </a:r>
            <a:r>
              <a:rPr lang="en-US" baseline="0" dirty="0" smtClean="0"/>
              <a:t> in terms of per capita emissions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E01A949-2F66-400A-9199-7A0B4BF02058}" type="slidenum">
              <a:rPr lang="en-AU" smtClean="0"/>
              <a:t>4</a:t>
            </a:fld>
            <a:endParaRPr lang="en-AU"/>
          </a:p>
        </p:txBody>
      </p:sp>
    </p:spTree>
    <p:extLst>
      <p:ext uri="{BB962C8B-B14F-4D97-AF65-F5344CB8AC3E}">
        <p14:creationId xmlns:p14="http://schemas.microsoft.com/office/powerpoint/2010/main" val="324951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01A949-2F66-400A-9199-7A0B4BF02058}" type="slidenum">
              <a:rPr lang="en-AU" smtClean="0"/>
              <a:t>5</a:t>
            </a:fld>
            <a:endParaRPr lang="en-AU"/>
          </a:p>
        </p:txBody>
      </p:sp>
    </p:spTree>
    <p:extLst>
      <p:ext uri="{BB962C8B-B14F-4D97-AF65-F5344CB8AC3E}">
        <p14:creationId xmlns:p14="http://schemas.microsoft.com/office/powerpoint/2010/main" val="3360266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01A949-2F66-400A-9199-7A0B4BF02058}" type="slidenum">
              <a:rPr lang="en-AU" smtClean="0"/>
              <a:t>6</a:t>
            </a:fld>
            <a:endParaRPr lang="en-AU"/>
          </a:p>
        </p:txBody>
      </p:sp>
    </p:spTree>
    <p:extLst>
      <p:ext uri="{BB962C8B-B14F-4D97-AF65-F5344CB8AC3E}">
        <p14:creationId xmlns:p14="http://schemas.microsoft.com/office/powerpoint/2010/main" val="64918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1A949-2F66-400A-9199-7A0B4BF02058}" type="slidenum">
              <a:rPr lang="en-AU" smtClean="0"/>
              <a:t>7</a:t>
            </a:fld>
            <a:endParaRPr lang="en-AU"/>
          </a:p>
        </p:txBody>
      </p:sp>
    </p:spTree>
    <p:extLst>
      <p:ext uri="{BB962C8B-B14F-4D97-AF65-F5344CB8AC3E}">
        <p14:creationId xmlns:p14="http://schemas.microsoft.com/office/powerpoint/2010/main" val="284097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AU" dirty="0" smtClean="0"/>
              <a:t>we had a target to cut emissions by 20% against 2000 levels by 2020, but this was removed in 2013 under the previous state government. </a:t>
            </a:r>
          </a:p>
          <a:p>
            <a:pPr lvl="0"/>
            <a:r>
              <a:rPr lang="en-AU" dirty="0" smtClean="0"/>
              <a:t>**</a:t>
            </a:r>
            <a:r>
              <a:rPr lang="en-AU" sz="1200" kern="1200" dirty="0" smtClean="0">
                <a:solidFill>
                  <a:schemeClr val="tx1"/>
                </a:solidFill>
                <a:effectLst/>
                <a:latin typeface="+mn-lt"/>
                <a:ea typeface="+mn-ea"/>
                <a:cs typeface="+mn-cs"/>
              </a:rPr>
              <a:t>The current state government has stated a strong desire to be leaders in responding to climate change, however we are still awaiting their policy position, which is under development, including whether they will introduce:</a:t>
            </a:r>
          </a:p>
          <a:p>
            <a:pPr lvl="0"/>
            <a:r>
              <a:rPr lang="en-AU" sz="1200" kern="1200" dirty="0" smtClean="0">
                <a:solidFill>
                  <a:schemeClr val="tx1"/>
                </a:solidFill>
                <a:effectLst/>
                <a:latin typeface="+mn-lt"/>
                <a:ea typeface="+mn-ea"/>
                <a:cs typeface="+mn-cs"/>
              </a:rPr>
              <a:t>A strengthened emissions reduction target</a:t>
            </a:r>
          </a:p>
          <a:p>
            <a:pPr lvl="0"/>
            <a:r>
              <a:rPr lang="en-AU" sz="1200" kern="1200" dirty="0" smtClean="0">
                <a:solidFill>
                  <a:schemeClr val="tx1"/>
                </a:solidFill>
                <a:effectLst/>
                <a:latin typeface="+mn-lt"/>
                <a:ea typeface="+mn-ea"/>
                <a:cs typeface="+mn-cs"/>
              </a:rPr>
              <a:t>A pledging process to support emission reductions.</a:t>
            </a:r>
          </a:p>
          <a:p>
            <a:pPr lvl="0"/>
            <a:r>
              <a:rPr lang="en-AU" sz="1200" kern="1200" dirty="0" smtClean="0">
                <a:solidFill>
                  <a:schemeClr val="tx1"/>
                </a:solidFill>
                <a:effectLst/>
                <a:latin typeface="+mn-lt"/>
                <a:ea typeface="+mn-ea"/>
                <a:cs typeface="+mn-cs"/>
              </a:rPr>
              <a:t>A climate change charter</a:t>
            </a:r>
          </a:p>
          <a:p>
            <a:pPr lvl="0"/>
            <a:r>
              <a:rPr lang="en-AU" sz="1200" kern="1200" dirty="0" smtClean="0">
                <a:solidFill>
                  <a:schemeClr val="tx1"/>
                </a:solidFill>
                <a:effectLst/>
                <a:latin typeface="+mn-lt"/>
                <a:ea typeface="+mn-ea"/>
                <a:cs typeface="+mn-cs"/>
              </a:rPr>
              <a:t>A strengthening the Climate Change Act requirements, </a:t>
            </a:r>
          </a:p>
          <a:p>
            <a:pPr lvl="0"/>
            <a:r>
              <a:rPr lang="en-AU" sz="1200" kern="1200" dirty="0" smtClean="0">
                <a:solidFill>
                  <a:schemeClr val="tx1"/>
                </a:solidFill>
                <a:effectLst/>
                <a:latin typeface="+mn-lt"/>
                <a:ea typeface="+mn-ea"/>
                <a:cs typeface="+mn-cs"/>
              </a:rPr>
              <a:t>A Climate Change Framework, </a:t>
            </a:r>
          </a:p>
          <a:p>
            <a:pPr lvl="0"/>
            <a:r>
              <a:rPr lang="en-AU" sz="1200" kern="1200" dirty="0" smtClean="0">
                <a:solidFill>
                  <a:schemeClr val="tx1"/>
                </a:solidFill>
                <a:effectLst/>
                <a:latin typeface="+mn-lt"/>
                <a:ea typeface="+mn-ea"/>
                <a:cs typeface="+mn-cs"/>
              </a:rPr>
              <a:t>A renewed Adaptation Plan,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t>
            </a:r>
            <a:r>
              <a:rPr lang="en-AU" sz="1200" dirty="0" smtClean="0"/>
              <a:t>(offers low income and vulnerable households access to energy efficiency information, products and services; and provides incentives for investment and innovation in energy-efficient technologies).</a:t>
            </a:r>
          </a:p>
          <a:p>
            <a:pPr lvl="0"/>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****However, this requirement has been too broad, and needs to be strengthened.</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*****(3 WAGA councils have policies, a further 2 are in the process of developing policies)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Range of mitigation and adaptation initiatives across councils (ad hoc)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smtClean="0"/>
          </a:p>
          <a:p>
            <a:endParaRPr lang="en-US" dirty="0"/>
          </a:p>
        </p:txBody>
      </p:sp>
      <p:sp>
        <p:nvSpPr>
          <p:cNvPr id="4" name="Slide Number Placeholder 3"/>
          <p:cNvSpPr>
            <a:spLocks noGrp="1"/>
          </p:cNvSpPr>
          <p:nvPr>
            <p:ph type="sldNum" sz="quarter" idx="10"/>
          </p:nvPr>
        </p:nvSpPr>
        <p:spPr/>
        <p:txBody>
          <a:bodyPr/>
          <a:lstStyle/>
          <a:p>
            <a:fld id="{9E01A949-2F66-400A-9199-7A0B4BF02058}" type="slidenum">
              <a:rPr lang="en-AU" smtClean="0"/>
              <a:t>9</a:t>
            </a:fld>
            <a:endParaRPr lang="en-AU"/>
          </a:p>
        </p:txBody>
      </p:sp>
    </p:spTree>
    <p:extLst>
      <p:ext uri="{BB962C8B-B14F-4D97-AF65-F5344CB8AC3E}">
        <p14:creationId xmlns:p14="http://schemas.microsoft.com/office/powerpoint/2010/main" val="284097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1A949-2F66-400A-9199-7A0B4BF02058}" type="slidenum">
              <a:rPr lang="en-AU" smtClean="0"/>
              <a:t>10</a:t>
            </a:fld>
            <a:endParaRPr lang="en-AU"/>
          </a:p>
        </p:txBody>
      </p:sp>
    </p:spTree>
    <p:extLst>
      <p:ext uri="{BB962C8B-B14F-4D97-AF65-F5344CB8AC3E}">
        <p14:creationId xmlns:p14="http://schemas.microsoft.com/office/powerpoint/2010/main" val="3290742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2625" y="1557338"/>
            <a:ext cx="6553200" cy="1295400"/>
          </a:xfrm>
        </p:spPr>
        <p:txBody>
          <a:bodyPr/>
          <a:lstStyle>
            <a:lvl1pPr>
              <a:defRPr sz="3200">
                <a:solidFill>
                  <a:schemeClr val="bg1"/>
                </a:solidFill>
              </a:defRPr>
            </a:lvl1pPr>
          </a:lstStyle>
          <a:p>
            <a:pPr lvl="0"/>
            <a:r>
              <a:rPr lang="en-AU" noProof="0" smtClean="0"/>
              <a:t>Click to edit Master title style</a:t>
            </a:r>
          </a:p>
        </p:txBody>
      </p:sp>
      <p:sp>
        <p:nvSpPr>
          <p:cNvPr id="67587" name="Rectangle 3"/>
          <p:cNvSpPr>
            <a:spLocks noGrp="1" noChangeArrowheads="1"/>
          </p:cNvSpPr>
          <p:nvPr>
            <p:ph type="subTitle" idx="1"/>
          </p:nvPr>
        </p:nvSpPr>
        <p:spPr>
          <a:xfrm>
            <a:off x="682625" y="3357563"/>
            <a:ext cx="5859463" cy="503237"/>
          </a:xfrm>
        </p:spPr>
        <p:txBody>
          <a:bodyPr/>
          <a:lstStyle>
            <a:lvl1pPr marL="0" indent="0">
              <a:buFontTx/>
              <a:buNone/>
              <a:defRPr sz="2200">
                <a:solidFill>
                  <a:schemeClr val="bg1"/>
                </a:solidFill>
              </a:defRPr>
            </a:lvl1pPr>
          </a:lstStyle>
          <a:p>
            <a:pPr lvl="0"/>
            <a:r>
              <a:rPr lang="en-AU" noProof="0" smtClean="0"/>
              <a:t>Click to edit Master subtitle style</a:t>
            </a:r>
          </a:p>
        </p:txBody>
      </p:sp>
    </p:spTree>
    <p:extLst>
      <p:ext uri="{BB962C8B-B14F-4D97-AF65-F5344CB8AC3E}">
        <p14:creationId xmlns:p14="http://schemas.microsoft.com/office/powerpoint/2010/main" val="3755176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r>
              <a:rPr lang="en-US" smtClean="0">
                <a:solidFill>
                  <a:srgbClr val="FFFFFF"/>
                </a:solidFill>
              </a:rPr>
              <a:t>RMIT University and WAGA 2016</a:t>
            </a:r>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AU" smtClean="0">
                <a:solidFill>
                  <a:srgbClr val="FFFFFF"/>
                </a:solidFill>
              </a:rPr>
              <a:t>Climate Compatible Development in Asian Cities Workshop 6-7 June 2016</a:t>
            </a:r>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066465C5-ACD9-493B-B959-55B54DE3EF15}"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872007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638"/>
            <a:ext cx="2057400" cy="589121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381000" y="274638"/>
            <a:ext cx="6019800" cy="58912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r>
              <a:rPr lang="en-US" smtClean="0">
                <a:solidFill>
                  <a:srgbClr val="FFFFFF"/>
                </a:solidFill>
              </a:rPr>
              <a:t>RMIT University and WAGA 2016</a:t>
            </a:r>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AU" smtClean="0">
                <a:solidFill>
                  <a:srgbClr val="FFFFFF"/>
                </a:solidFill>
              </a:rPr>
              <a:t>Climate Compatible Development in Asian Cities Workshop 6-7 June 2016</a:t>
            </a:r>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F819BF6-E2F7-45B6-ABCF-28290174EF37}"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846935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922337"/>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381000" y="1300163"/>
            <a:ext cx="4038600" cy="486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572000" y="1300163"/>
            <a:ext cx="4038600" cy="486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a:xfrm>
            <a:off x="444500" y="6565900"/>
            <a:ext cx="2133600" cy="215900"/>
          </a:xfrm>
        </p:spPr>
        <p:txBody>
          <a:bodyPr/>
          <a:lstStyle>
            <a:lvl1pPr>
              <a:defRPr/>
            </a:lvl1pPr>
          </a:lstStyle>
          <a:p>
            <a:r>
              <a:rPr lang="en-US" smtClean="0">
                <a:solidFill>
                  <a:srgbClr val="FFFFFF"/>
                </a:solidFill>
              </a:rPr>
              <a:t>RMIT University and WAGA 2016</a:t>
            </a:r>
            <a:endParaRPr lang="en-AU">
              <a:solidFill>
                <a:srgbClr val="FFFFFF"/>
              </a:solidFill>
            </a:endParaRPr>
          </a:p>
        </p:txBody>
      </p:sp>
      <p:sp>
        <p:nvSpPr>
          <p:cNvPr id="6" name="Footer Placeholder 5"/>
          <p:cNvSpPr>
            <a:spLocks noGrp="1"/>
          </p:cNvSpPr>
          <p:nvPr>
            <p:ph type="ftr" sz="quarter" idx="11"/>
          </p:nvPr>
        </p:nvSpPr>
        <p:spPr>
          <a:xfrm>
            <a:off x="2611438" y="6575425"/>
            <a:ext cx="3832225" cy="215900"/>
          </a:xfrm>
        </p:spPr>
        <p:txBody>
          <a:bodyPr/>
          <a:lstStyle>
            <a:lvl1pPr>
              <a:defRPr/>
            </a:lvl1pPr>
          </a:lstStyle>
          <a:p>
            <a:r>
              <a:rPr lang="en-AU" smtClean="0">
                <a:solidFill>
                  <a:srgbClr val="FFFFFF"/>
                </a:solidFill>
              </a:rPr>
              <a:t>Climate Compatible Development in Asian Cities Workshop 6-7 June 2016</a:t>
            </a:r>
            <a:endParaRPr lang="en-AU">
              <a:solidFill>
                <a:srgbClr val="FFFFFF"/>
              </a:solidFill>
            </a:endParaRPr>
          </a:p>
        </p:txBody>
      </p:sp>
      <p:sp>
        <p:nvSpPr>
          <p:cNvPr id="7" name="Slide Number Placeholder 6"/>
          <p:cNvSpPr>
            <a:spLocks noGrp="1"/>
          </p:cNvSpPr>
          <p:nvPr>
            <p:ph type="sldNum" sz="quarter" idx="12"/>
          </p:nvPr>
        </p:nvSpPr>
        <p:spPr>
          <a:xfrm>
            <a:off x="6523038" y="6578600"/>
            <a:ext cx="2133600" cy="215900"/>
          </a:xfrm>
        </p:spPr>
        <p:txBody>
          <a:bodyPr/>
          <a:lstStyle>
            <a:lvl1pPr>
              <a:defRPr/>
            </a:lvl1pPr>
          </a:lstStyle>
          <a:p>
            <a:fld id="{C3E116DC-9DE1-4752-96C8-F90F782F2F7B}"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045620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922337"/>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381000" y="1300163"/>
            <a:ext cx="4038600" cy="486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hart Placeholder 3"/>
          <p:cNvSpPr>
            <a:spLocks noGrp="1"/>
          </p:cNvSpPr>
          <p:nvPr>
            <p:ph type="chart" sz="half" idx="2"/>
          </p:nvPr>
        </p:nvSpPr>
        <p:spPr>
          <a:xfrm>
            <a:off x="4572000" y="1300163"/>
            <a:ext cx="4038600" cy="4865687"/>
          </a:xfrm>
        </p:spPr>
        <p:txBody>
          <a:bodyPr/>
          <a:lstStyle/>
          <a:p>
            <a:endParaRPr lang="en-AU"/>
          </a:p>
        </p:txBody>
      </p:sp>
      <p:sp>
        <p:nvSpPr>
          <p:cNvPr id="5" name="Date Placeholder 4"/>
          <p:cNvSpPr>
            <a:spLocks noGrp="1"/>
          </p:cNvSpPr>
          <p:nvPr>
            <p:ph type="dt" sz="half" idx="10"/>
          </p:nvPr>
        </p:nvSpPr>
        <p:spPr>
          <a:xfrm>
            <a:off x="444500" y="6565900"/>
            <a:ext cx="2133600" cy="215900"/>
          </a:xfrm>
        </p:spPr>
        <p:txBody>
          <a:bodyPr/>
          <a:lstStyle>
            <a:lvl1pPr>
              <a:defRPr/>
            </a:lvl1pPr>
          </a:lstStyle>
          <a:p>
            <a:r>
              <a:rPr lang="en-US" smtClean="0">
                <a:solidFill>
                  <a:srgbClr val="FFFFFF"/>
                </a:solidFill>
              </a:rPr>
              <a:t>RMIT University and WAGA 2016</a:t>
            </a:r>
            <a:endParaRPr lang="en-AU">
              <a:solidFill>
                <a:srgbClr val="FFFFFF"/>
              </a:solidFill>
            </a:endParaRPr>
          </a:p>
        </p:txBody>
      </p:sp>
      <p:sp>
        <p:nvSpPr>
          <p:cNvPr id="6" name="Footer Placeholder 5"/>
          <p:cNvSpPr>
            <a:spLocks noGrp="1"/>
          </p:cNvSpPr>
          <p:nvPr>
            <p:ph type="ftr" sz="quarter" idx="11"/>
          </p:nvPr>
        </p:nvSpPr>
        <p:spPr>
          <a:xfrm>
            <a:off x="2611438" y="6575425"/>
            <a:ext cx="3832225" cy="215900"/>
          </a:xfrm>
        </p:spPr>
        <p:txBody>
          <a:bodyPr/>
          <a:lstStyle>
            <a:lvl1pPr>
              <a:defRPr/>
            </a:lvl1pPr>
          </a:lstStyle>
          <a:p>
            <a:r>
              <a:rPr lang="en-AU" smtClean="0">
                <a:solidFill>
                  <a:srgbClr val="FFFFFF"/>
                </a:solidFill>
              </a:rPr>
              <a:t>Climate Compatible Development in Asian Cities Workshop 6-7 June 2016</a:t>
            </a:r>
            <a:endParaRPr lang="en-AU">
              <a:solidFill>
                <a:srgbClr val="FFFFFF"/>
              </a:solidFill>
            </a:endParaRPr>
          </a:p>
        </p:txBody>
      </p:sp>
      <p:sp>
        <p:nvSpPr>
          <p:cNvPr id="7" name="Slide Number Placeholder 6"/>
          <p:cNvSpPr>
            <a:spLocks noGrp="1"/>
          </p:cNvSpPr>
          <p:nvPr>
            <p:ph type="sldNum" sz="quarter" idx="12"/>
          </p:nvPr>
        </p:nvSpPr>
        <p:spPr>
          <a:xfrm>
            <a:off x="6523038" y="6578600"/>
            <a:ext cx="2133600" cy="215900"/>
          </a:xfrm>
        </p:spPr>
        <p:txBody>
          <a:bodyPr/>
          <a:lstStyle>
            <a:lvl1pPr>
              <a:defRPr/>
            </a:lvl1pPr>
          </a:lstStyle>
          <a:p>
            <a:fld id="{7E360F8E-9A8B-4B1B-B8AB-04FAAA8775B1}"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851811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10" name="Text Placeholder 2"/>
          <p:cNvSpPr>
            <a:spLocks noGrp="1"/>
          </p:cNvSpPr>
          <p:nvPr>
            <p:ph type="body" sz="half" idx="2"/>
          </p:nvPr>
        </p:nvSpPr>
        <p:spPr>
          <a:xfrm>
            <a:off x="457199" y="1773238"/>
            <a:ext cx="8285355" cy="4437062"/>
          </a:xfrm>
        </p:spPr>
        <p:txBody>
          <a:bodyPr/>
          <a:lstStyle>
            <a:lvl1pPr marL="0" indent="0">
              <a:buNone/>
              <a:defRPr/>
            </a:lvl1pPr>
          </a:lstStyle>
          <a:p>
            <a:endParaRPr lang="en-US" dirty="0"/>
          </a:p>
        </p:txBody>
      </p:sp>
      <p:sp>
        <p:nvSpPr>
          <p:cNvPr id="3" name="Title 2"/>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Tree>
    <p:extLst>
      <p:ext uri="{BB962C8B-B14F-4D97-AF65-F5344CB8AC3E}">
        <p14:creationId xmlns:p14="http://schemas.microsoft.com/office/powerpoint/2010/main" val="3913909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10" name="Text Placeholder 2"/>
          <p:cNvSpPr>
            <a:spLocks noGrp="1"/>
          </p:cNvSpPr>
          <p:nvPr>
            <p:ph type="body" sz="half" idx="2"/>
          </p:nvPr>
        </p:nvSpPr>
        <p:spPr>
          <a:xfrm>
            <a:off x="457199" y="1773238"/>
            <a:ext cx="8285355" cy="4437062"/>
          </a:xfrm>
        </p:spPr>
        <p:txBody>
          <a:bodyPr/>
          <a:lstStyle>
            <a:lvl1pPr marL="0" indent="0">
              <a:buNone/>
              <a:defRPr/>
            </a:lvl1pPr>
          </a:lstStyle>
          <a:p>
            <a:endParaRPr lang="en-US" dirty="0"/>
          </a:p>
        </p:txBody>
      </p:sp>
      <p:sp>
        <p:nvSpPr>
          <p:cNvPr id="3" name="Title 2"/>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Tree>
    <p:extLst>
      <p:ext uri="{BB962C8B-B14F-4D97-AF65-F5344CB8AC3E}">
        <p14:creationId xmlns:p14="http://schemas.microsoft.com/office/powerpoint/2010/main" val="2965576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10" name="Text Placeholder 2"/>
          <p:cNvSpPr>
            <a:spLocks noGrp="1"/>
          </p:cNvSpPr>
          <p:nvPr>
            <p:ph type="body" sz="half" idx="2"/>
          </p:nvPr>
        </p:nvSpPr>
        <p:spPr>
          <a:xfrm>
            <a:off x="457199" y="1773238"/>
            <a:ext cx="8285355" cy="4437062"/>
          </a:xfrm>
        </p:spPr>
        <p:txBody>
          <a:bodyPr/>
          <a:lstStyle>
            <a:lvl1pPr marL="0" indent="0">
              <a:buNone/>
              <a:defRPr/>
            </a:lvl1pPr>
          </a:lstStyle>
          <a:p>
            <a:endParaRPr lang="en-US" dirty="0"/>
          </a:p>
        </p:txBody>
      </p:sp>
      <p:sp>
        <p:nvSpPr>
          <p:cNvPr id="3" name="Title 2"/>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Tree>
    <p:extLst>
      <p:ext uri="{BB962C8B-B14F-4D97-AF65-F5344CB8AC3E}">
        <p14:creationId xmlns:p14="http://schemas.microsoft.com/office/powerpoint/2010/main" val="2664912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10" name="Text Placeholder 2"/>
          <p:cNvSpPr>
            <a:spLocks noGrp="1"/>
          </p:cNvSpPr>
          <p:nvPr>
            <p:ph type="body" sz="half" idx="2"/>
          </p:nvPr>
        </p:nvSpPr>
        <p:spPr>
          <a:xfrm>
            <a:off x="457199" y="1773238"/>
            <a:ext cx="8285355" cy="4437062"/>
          </a:xfrm>
        </p:spPr>
        <p:txBody>
          <a:bodyPr/>
          <a:lstStyle>
            <a:lvl1pPr marL="0" indent="0">
              <a:buNone/>
              <a:defRPr/>
            </a:lvl1pPr>
          </a:lstStyle>
          <a:p>
            <a:endParaRPr lang="en-US" dirty="0"/>
          </a:p>
        </p:txBody>
      </p:sp>
      <p:sp>
        <p:nvSpPr>
          <p:cNvPr id="3" name="Title 2"/>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Tree>
    <p:extLst>
      <p:ext uri="{BB962C8B-B14F-4D97-AF65-F5344CB8AC3E}">
        <p14:creationId xmlns:p14="http://schemas.microsoft.com/office/powerpoint/2010/main" val="1989852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10" name="Text Placeholder 2"/>
          <p:cNvSpPr>
            <a:spLocks noGrp="1"/>
          </p:cNvSpPr>
          <p:nvPr>
            <p:ph type="body" sz="half" idx="2"/>
          </p:nvPr>
        </p:nvSpPr>
        <p:spPr>
          <a:xfrm>
            <a:off x="457199" y="1773238"/>
            <a:ext cx="8285355" cy="4437062"/>
          </a:xfrm>
        </p:spPr>
        <p:txBody>
          <a:bodyPr/>
          <a:lstStyle>
            <a:lvl1pPr marL="0" indent="0">
              <a:buNone/>
              <a:defRPr/>
            </a:lvl1pPr>
          </a:lstStyle>
          <a:p>
            <a:endParaRPr lang="en-US" dirty="0"/>
          </a:p>
        </p:txBody>
      </p:sp>
      <p:sp>
        <p:nvSpPr>
          <p:cNvPr id="3" name="Title 2"/>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Tree>
    <p:extLst>
      <p:ext uri="{BB962C8B-B14F-4D97-AF65-F5344CB8AC3E}">
        <p14:creationId xmlns:p14="http://schemas.microsoft.com/office/powerpoint/2010/main" val="25076440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10" name="Text Placeholder 2"/>
          <p:cNvSpPr>
            <a:spLocks noGrp="1"/>
          </p:cNvSpPr>
          <p:nvPr>
            <p:ph type="body" sz="half" idx="2"/>
          </p:nvPr>
        </p:nvSpPr>
        <p:spPr>
          <a:xfrm>
            <a:off x="457199" y="1773238"/>
            <a:ext cx="8285355" cy="4437062"/>
          </a:xfrm>
        </p:spPr>
        <p:txBody>
          <a:bodyPr/>
          <a:lstStyle>
            <a:lvl1pPr marL="0" indent="0">
              <a:buNone/>
              <a:defRPr/>
            </a:lvl1pPr>
          </a:lstStyle>
          <a:p>
            <a:endParaRPr lang="en-US" dirty="0"/>
          </a:p>
        </p:txBody>
      </p:sp>
      <p:sp>
        <p:nvSpPr>
          <p:cNvPr id="3" name="Title 2"/>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Tree>
    <p:extLst>
      <p:ext uri="{BB962C8B-B14F-4D97-AF65-F5344CB8AC3E}">
        <p14:creationId xmlns:p14="http://schemas.microsoft.com/office/powerpoint/2010/main" val="270787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r>
              <a:rPr lang="en-US" smtClean="0">
                <a:solidFill>
                  <a:srgbClr val="FFFFFF"/>
                </a:solidFill>
              </a:rPr>
              <a:t>RMIT University and WAGA 2016</a:t>
            </a:r>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AU" smtClean="0">
                <a:solidFill>
                  <a:srgbClr val="FFFFFF"/>
                </a:solidFill>
              </a:rPr>
              <a:t>Climate Compatible Development in Asian Cities Workshop 6-7 June 2016</a:t>
            </a:r>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E1DD824-3F3D-4EAD-9254-38A5DABAF6C7}"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41063688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10" name="Text Placeholder 2"/>
          <p:cNvSpPr>
            <a:spLocks noGrp="1"/>
          </p:cNvSpPr>
          <p:nvPr>
            <p:ph type="body" sz="half" idx="2"/>
          </p:nvPr>
        </p:nvSpPr>
        <p:spPr>
          <a:xfrm>
            <a:off x="457199" y="1773238"/>
            <a:ext cx="8285355" cy="4437062"/>
          </a:xfrm>
        </p:spPr>
        <p:txBody>
          <a:bodyPr/>
          <a:lstStyle>
            <a:lvl1pPr marL="0" indent="0">
              <a:buNone/>
              <a:defRPr/>
            </a:lvl1pPr>
          </a:lstStyle>
          <a:p>
            <a:endParaRPr lang="en-US" dirty="0"/>
          </a:p>
        </p:txBody>
      </p:sp>
      <p:sp>
        <p:nvSpPr>
          <p:cNvPr id="3" name="Title 2"/>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Tree>
    <p:extLst>
      <p:ext uri="{BB962C8B-B14F-4D97-AF65-F5344CB8AC3E}">
        <p14:creationId xmlns:p14="http://schemas.microsoft.com/office/powerpoint/2010/main" val="1024735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solidFill>
                  <a:srgbClr val="FFFFFF"/>
                </a:solidFill>
              </a:rPr>
              <a:t>RMIT University and WAGA 2016</a:t>
            </a:r>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AU" smtClean="0">
                <a:solidFill>
                  <a:srgbClr val="FFFFFF"/>
                </a:solidFill>
              </a:rPr>
              <a:t>Climate Compatible Development in Asian Cities Workshop 6-7 June 2016</a:t>
            </a:r>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7DB424B-72A5-4928-8643-765BAA94B8BC}"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943626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81000" y="1300163"/>
            <a:ext cx="4038600" cy="4865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572000" y="1300163"/>
            <a:ext cx="4038600" cy="4865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r>
              <a:rPr lang="en-US" smtClean="0">
                <a:solidFill>
                  <a:srgbClr val="FFFFFF"/>
                </a:solidFill>
              </a:rPr>
              <a:t>RMIT University and WAGA 2016</a:t>
            </a:r>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AU" smtClean="0">
                <a:solidFill>
                  <a:srgbClr val="FFFFFF"/>
                </a:solidFill>
              </a:rPr>
              <a:t>Climate Compatible Development in Asian Cities Workshop 6-7 June 2016</a:t>
            </a:r>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71E080F-86C7-4A6E-9D08-64E8A4130589}"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772808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r>
              <a:rPr lang="en-US" smtClean="0">
                <a:solidFill>
                  <a:srgbClr val="FFFFFF"/>
                </a:solidFill>
              </a:rPr>
              <a:t>RMIT University and WAGA 2016</a:t>
            </a:r>
            <a:endParaRPr lang="en-AU">
              <a:solidFill>
                <a:srgbClr val="FFFFFF"/>
              </a:solidFill>
            </a:endParaRPr>
          </a:p>
        </p:txBody>
      </p:sp>
      <p:sp>
        <p:nvSpPr>
          <p:cNvPr id="8" name="Footer Placeholder 7"/>
          <p:cNvSpPr>
            <a:spLocks noGrp="1"/>
          </p:cNvSpPr>
          <p:nvPr>
            <p:ph type="ftr" sz="quarter" idx="11"/>
          </p:nvPr>
        </p:nvSpPr>
        <p:spPr/>
        <p:txBody>
          <a:bodyPr/>
          <a:lstStyle>
            <a:lvl1pPr>
              <a:defRPr/>
            </a:lvl1pPr>
          </a:lstStyle>
          <a:p>
            <a:r>
              <a:rPr lang="en-AU" smtClean="0">
                <a:solidFill>
                  <a:srgbClr val="FFFFFF"/>
                </a:solidFill>
              </a:rPr>
              <a:t>Climate Compatible Development in Asian Cities Workshop 6-7 June 2016</a:t>
            </a:r>
            <a:endParaRPr lang="en-AU">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B815471E-36CD-48FF-9BD2-35DC675633CC}"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667342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r>
              <a:rPr lang="en-US" smtClean="0">
                <a:solidFill>
                  <a:srgbClr val="FFFFFF"/>
                </a:solidFill>
              </a:rPr>
              <a:t>RMIT University and WAGA 2016</a:t>
            </a:r>
            <a:endParaRPr lang="en-AU">
              <a:solidFill>
                <a:srgbClr val="FFFFFF"/>
              </a:solidFill>
            </a:endParaRPr>
          </a:p>
        </p:txBody>
      </p:sp>
      <p:sp>
        <p:nvSpPr>
          <p:cNvPr id="4" name="Footer Placeholder 3"/>
          <p:cNvSpPr>
            <a:spLocks noGrp="1"/>
          </p:cNvSpPr>
          <p:nvPr>
            <p:ph type="ftr" sz="quarter" idx="11"/>
          </p:nvPr>
        </p:nvSpPr>
        <p:spPr/>
        <p:txBody>
          <a:bodyPr/>
          <a:lstStyle>
            <a:lvl1pPr>
              <a:defRPr/>
            </a:lvl1pPr>
          </a:lstStyle>
          <a:p>
            <a:r>
              <a:rPr lang="en-AU" smtClean="0">
                <a:solidFill>
                  <a:srgbClr val="FFFFFF"/>
                </a:solidFill>
              </a:rPr>
              <a:t>Climate Compatible Development in Asian Cities Workshop 6-7 June 2016</a:t>
            </a:r>
            <a:endParaRPr lang="en-AU">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B1E7116B-A1C2-4E3D-91F4-E8CA6977950B}"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845609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solidFill>
                  <a:srgbClr val="FFFFFF"/>
                </a:solidFill>
              </a:rPr>
              <a:t>RMIT University and WAGA 2016</a:t>
            </a:r>
            <a:endParaRPr lang="en-AU">
              <a:solidFill>
                <a:srgbClr val="FFFFFF"/>
              </a:solidFill>
            </a:endParaRPr>
          </a:p>
        </p:txBody>
      </p:sp>
      <p:sp>
        <p:nvSpPr>
          <p:cNvPr id="3" name="Footer Placeholder 2"/>
          <p:cNvSpPr>
            <a:spLocks noGrp="1"/>
          </p:cNvSpPr>
          <p:nvPr>
            <p:ph type="ftr" sz="quarter" idx="11"/>
          </p:nvPr>
        </p:nvSpPr>
        <p:spPr/>
        <p:txBody>
          <a:bodyPr/>
          <a:lstStyle>
            <a:lvl1pPr>
              <a:defRPr/>
            </a:lvl1pPr>
          </a:lstStyle>
          <a:p>
            <a:r>
              <a:rPr lang="en-AU" smtClean="0">
                <a:solidFill>
                  <a:srgbClr val="FFFFFF"/>
                </a:solidFill>
              </a:rPr>
              <a:t>Climate Compatible Development in Asian Cities Workshop 6-7 June 2016</a:t>
            </a:r>
            <a:endParaRPr lang="en-AU">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D531229D-C2AF-440A-8AFE-DC88C5E18CD4}"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669706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solidFill>
                  <a:srgbClr val="FFFFFF"/>
                </a:solidFill>
              </a:rPr>
              <a:t>RMIT University and WAGA 2016</a:t>
            </a:r>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AU" smtClean="0">
                <a:solidFill>
                  <a:srgbClr val="FFFFFF"/>
                </a:solidFill>
              </a:rPr>
              <a:t>Climate Compatible Development in Asian Cities Workshop 6-7 June 2016</a:t>
            </a:r>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0F93D03-074B-4B5D-9F0C-F5DEDE5DB5BC}"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55416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solidFill>
                  <a:srgbClr val="FFFFFF"/>
                </a:solidFill>
              </a:rPr>
              <a:t>RMIT University and WAGA 2016</a:t>
            </a:r>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AU" smtClean="0">
                <a:solidFill>
                  <a:srgbClr val="FFFFFF"/>
                </a:solidFill>
              </a:rPr>
              <a:t>Climate Compatible Development in Asian Cities Workshop 6-7 June 2016</a:t>
            </a:r>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B3B3DDD-4C74-4EF9-8E4C-385DE1ACDC0D}"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786086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6562" name="Picture 2" descr="core footer"/>
          <p:cNvPicPr>
            <a:picLocks noChangeAspect="1" noChangeArrowheads="1"/>
          </p:cNvPicPr>
          <p:nvPr/>
        </p:nvPicPr>
        <p:blipFill>
          <a:blip r:embed="rId22">
            <a:extLst>
              <a:ext uri="{28A0092B-C50C-407E-A947-70E740481C1C}">
                <a14:useLocalDpi xmlns:a14="http://schemas.microsoft.com/office/drawing/2010/main"/>
              </a:ext>
            </a:extLst>
          </a:blip>
          <a:srcRect/>
          <a:stretch>
            <a:fillRect/>
          </a:stretch>
        </p:blipFill>
        <p:spPr bwMode="auto">
          <a:xfrm>
            <a:off x="0" y="6534150"/>
            <a:ext cx="9144000" cy="323850"/>
          </a:xfrm>
          <a:prstGeom prst="rect">
            <a:avLst/>
          </a:prstGeom>
          <a:noFill/>
          <a:extLst>
            <a:ext uri="{909E8E84-426E-40DD-AFC4-6F175D3DCCD1}">
              <a14:hiddenFill xmlns:a14="http://schemas.microsoft.com/office/drawing/2010/main">
                <a:solidFill>
                  <a:srgbClr val="FFFFFF"/>
                </a:solidFill>
              </a14:hiddenFill>
            </a:ext>
          </a:extLst>
        </p:spPr>
      </p:pic>
      <p:sp>
        <p:nvSpPr>
          <p:cNvPr id="66563" name="Rectangle 3"/>
          <p:cNvSpPr>
            <a:spLocks noGrp="1" noChangeArrowheads="1"/>
          </p:cNvSpPr>
          <p:nvPr>
            <p:ph type="title"/>
          </p:nvPr>
        </p:nvSpPr>
        <p:spPr bwMode="auto">
          <a:xfrm>
            <a:off x="381000" y="274638"/>
            <a:ext cx="8229600"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smtClean="0"/>
              <a:t>Click to edit Header 1</a:t>
            </a:r>
          </a:p>
        </p:txBody>
      </p:sp>
      <p:sp>
        <p:nvSpPr>
          <p:cNvPr id="66564" name="Rectangle 4"/>
          <p:cNvSpPr>
            <a:spLocks noGrp="1" noChangeArrowheads="1"/>
          </p:cNvSpPr>
          <p:nvPr>
            <p:ph type="body" idx="1"/>
          </p:nvPr>
        </p:nvSpPr>
        <p:spPr bwMode="auto">
          <a:xfrm>
            <a:off x="381000" y="1300163"/>
            <a:ext cx="8229600" cy="486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66565" name="Rectangle 5"/>
          <p:cNvSpPr>
            <a:spLocks noGrp="1" noChangeArrowheads="1"/>
          </p:cNvSpPr>
          <p:nvPr>
            <p:ph type="dt" sz="half" idx="2"/>
          </p:nvPr>
        </p:nvSpPr>
        <p:spPr bwMode="auto">
          <a:xfrm>
            <a:off x="444500" y="6565900"/>
            <a:ext cx="2133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base">
              <a:defRPr sz="1100"/>
            </a:lvl1pPr>
          </a:lstStyle>
          <a:p>
            <a:pPr>
              <a:spcBef>
                <a:spcPct val="0"/>
              </a:spcBef>
              <a:spcAft>
                <a:spcPct val="0"/>
              </a:spcAft>
            </a:pPr>
            <a:r>
              <a:rPr lang="en-US" smtClean="0">
                <a:solidFill>
                  <a:srgbClr val="FFFFFF"/>
                </a:solidFill>
              </a:rPr>
              <a:t>RMIT University and WAGA 2016</a:t>
            </a:r>
            <a:endParaRPr lang="en-AU" smtClean="0">
              <a:solidFill>
                <a:srgbClr val="FFFFFF"/>
              </a:solidFill>
            </a:endParaRPr>
          </a:p>
        </p:txBody>
      </p:sp>
      <p:sp>
        <p:nvSpPr>
          <p:cNvPr id="66566" name="Rectangle 6"/>
          <p:cNvSpPr>
            <a:spLocks noGrp="1" noChangeArrowheads="1"/>
          </p:cNvSpPr>
          <p:nvPr>
            <p:ph type="ftr" sz="quarter" idx="3"/>
          </p:nvPr>
        </p:nvSpPr>
        <p:spPr bwMode="auto">
          <a:xfrm>
            <a:off x="2611438" y="6575425"/>
            <a:ext cx="38322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fontAlgn="base">
              <a:defRPr sz="1100"/>
            </a:lvl1pPr>
          </a:lstStyle>
          <a:p>
            <a:pPr>
              <a:spcBef>
                <a:spcPct val="0"/>
              </a:spcBef>
              <a:spcAft>
                <a:spcPct val="0"/>
              </a:spcAft>
            </a:pPr>
            <a:r>
              <a:rPr lang="en-AU" smtClean="0">
                <a:solidFill>
                  <a:srgbClr val="FFFFFF"/>
                </a:solidFill>
              </a:rPr>
              <a:t>Climate Compatible Development in Asian Cities Workshop 6-7 June 2016</a:t>
            </a:r>
          </a:p>
        </p:txBody>
      </p:sp>
      <p:sp>
        <p:nvSpPr>
          <p:cNvPr id="66567" name="Rectangle 7"/>
          <p:cNvSpPr>
            <a:spLocks noGrp="1" noChangeArrowheads="1"/>
          </p:cNvSpPr>
          <p:nvPr>
            <p:ph type="sldNum" sz="quarter" idx="4"/>
          </p:nvPr>
        </p:nvSpPr>
        <p:spPr bwMode="auto">
          <a:xfrm>
            <a:off x="6523038" y="6578600"/>
            <a:ext cx="2133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fontAlgn="base">
              <a:defRPr sz="1100"/>
            </a:lvl1pPr>
          </a:lstStyle>
          <a:p>
            <a:pPr>
              <a:spcBef>
                <a:spcPct val="0"/>
              </a:spcBef>
              <a:spcAft>
                <a:spcPct val="0"/>
              </a:spcAft>
            </a:pPr>
            <a:fld id="{AC9331B7-24CB-44D5-92EC-EA204DCBB765}" type="slidenum">
              <a:rPr lang="en-AU" smtClean="0">
                <a:solidFill>
                  <a:srgbClr val="FFFFFF"/>
                </a:solidFill>
              </a:rPr>
              <a:pPr>
                <a:spcBef>
                  <a:spcPct val="0"/>
                </a:spcBef>
                <a:spcAft>
                  <a:spcPct val="0"/>
                </a:spcAft>
              </a:pPr>
              <a:t>‹#›</a:t>
            </a:fld>
            <a:endParaRPr lang="en-AU" smtClean="0">
              <a:solidFill>
                <a:srgbClr val="FFFFFF"/>
              </a:solidFill>
            </a:endParaRPr>
          </a:p>
        </p:txBody>
      </p:sp>
    </p:spTree>
    <p:extLst>
      <p:ext uri="{BB962C8B-B14F-4D97-AF65-F5344CB8AC3E}">
        <p14:creationId xmlns:p14="http://schemas.microsoft.com/office/powerpoint/2010/main" val="14960018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7" r:id="rId14"/>
    <p:sldLayoutId id="2147483678" r:id="rId15"/>
    <p:sldLayoutId id="2147483679" r:id="rId16"/>
    <p:sldLayoutId id="2147483680" r:id="rId17"/>
    <p:sldLayoutId id="2147483681" r:id="rId18"/>
    <p:sldLayoutId id="2147483682" r:id="rId19"/>
    <p:sldLayoutId id="2147483683" r:id="rId20"/>
  </p:sldLayoutIdLst>
  <p:hf sldNum="0" hdr="0"/>
  <p:txStyles>
    <p:titleStyle>
      <a:lvl1pPr algn="l" rtl="0" fontAlgn="base">
        <a:spcBef>
          <a:spcPct val="0"/>
        </a:spcBef>
        <a:spcAft>
          <a:spcPct val="0"/>
        </a:spcAft>
        <a:defRPr sz="2500">
          <a:solidFill>
            <a:srgbClr val="EE3224"/>
          </a:solidFill>
          <a:latin typeface="+mj-lt"/>
          <a:ea typeface="+mj-ea"/>
          <a:cs typeface="+mj-cs"/>
        </a:defRPr>
      </a:lvl1pPr>
      <a:lvl2pPr algn="l" rtl="0" fontAlgn="base">
        <a:spcBef>
          <a:spcPct val="0"/>
        </a:spcBef>
        <a:spcAft>
          <a:spcPct val="0"/>
        </a:spcAft>
        <a:defRPr sz="2500">
          <a:solidFill>
            <a:srgbClr val="EE3224"/>
          </a:solidFill>
          <a:latin typeface="Arial" pitchFamily="34" charset="0"/>
          <a:cs typeface="Arial" pitchFamily="34" charset="0"/>
        </a:defRPr>
      </a:lvl2pPr>
      <a:lvl3pPr algn="l" rtl="0" fontAlgn="base">
        <a:spcBef>
          <a:spcPct val="0"/>
        </a:spcBef>
        <a:spcAft>
          <a:spcPct val="0"/>
        </a:spcAft>
        <a:defRPr sz="2500">
          <a:solidFill>
            <a:srgbClr val="EE3224"/>
          </a:solidFill>
          <a:latin typeface="Arial" pitchFamily="34" charset="0"/>
          <a:cs typeface="Arial" pitchFamily="34" charset="0"/>
        </a:defRPr>
      </a:lvl3pPr>
      <a:lvl4pPr algn="l" rtl="0" fontAlgn="base">
        <a:spcBef>
          <a:spcPct val="0"/>
        </a:spcBef>
        <a:spcAft>
          <a:spcPct val="0"/>
        </a:spcAft>
        <a:defRPr sz="2500">
          <a:solidFill>
            <a:srgbClr val="EE3224"/>
          </a:solidFill>
          <a:latin typeface="Arial" pitchFamily="34" charset="0"/>
          <a:cs typeface="Arial" pitchFamily="34" charset="0"/>
        </a:defRPr>
      </a:lvl4pPr>
      <a:lvl5pPr algn="l" rtl="0" fontAlgn="base">
        <a:spcBef>
          <a:spcPct val="0"/>
        </a:spcBef>
        <a:spcAft>
          <a:spcPct val="0"/>
        </a:spcAft>
        <a:defRPr sz="2500">
          <a:solidFill>
            <a:srgbClr val="EE3224"/>
          </a:solidFill>
          <a:latin typeface="Arial" pitchFamily="34" charset="0"/>
          <a:cs typeface="Arial" pitchFamily="34" charset="0"/>
        </a:defRPr>
      </a:lvl5pPr>
      <a:lvl6pPr marL="457200" algn="l" rtl="0" fontAlgn="base">
        <a:spcBef>
          <a:spcPct val="0"/>
        </a:spcBef>
        <a:spcAft>
          <a:spcPct val="0"/>
        </a:spcAft>
        <a:defRPr sz="2500">
          <a:solidFill>
            <a:srgbClr val="EE3224"/>
          </a:solidFill>
          <a:latin typeface="Arial" pitchFamily="34" charset="0"/>
          <a:cs typeface="Arial" pitchFamily="34" charset="0"/>
        </a:defRPr>
      </a:lvl6pPr>
      <a:lvl7pPr marL="914400" algn="l" rtl="0" fontAlgn="base">
        <a:spcBef>
          <a:spcPct val="0"/>
        </a:spcBef>
        <a:spcAft>
          <a:spcPct val="0"/>
        </a:spcAft>
        <a:defRPr sz="2500">
          <a:solidFill>
            <a:srgbClr val="EE3224"/>
          </a:solidFill>
          <a:latin typeface="Arial" pitchFamily="34" charset="0"/>
          <a:cs typeface="Arial" pitchFamily="34" charset="0"/>
        </a:defRPr>
      </a:lvl7pPr>
      <a:lvl8pPr marL="1371600" algn="l" rtl="0" fontAlgn="base">
        <a:spcBef>
          <a:spcPct val="0"/>
        </a:spcBef>
        <a:spcAft>
          <a:spcPct val="0"/>
        </a:spcAft>
        <a:defRPr sz="2500">
          <a:solidFill>
            <a:srgbClr val="EE3224"/>
          </a:solidFill>
          <a:latin typeface="Arial" pitchFamily="34" charset="0"/>
          <a:cs typeface="Arial" pitchFamily="34" charset="0"/>
        </a:defRPr>
      </a:lvl8pPr>
      <a:lvl9pPr marL="1828800" algn="l" rtl="0" fontAlgn="base">
        <a:spcBef>
          <a:spcPct val="0"/>
        </a:spcBef>
        <a:spcAft>
          <a:spcPct val="0"/>
        </a:spcAft>
        <a:defRPr sz="2500">
          <a:solidFill>
            <a:srgbClr val="EE3224"/>
          </a:solidFill>
          <a:latin typeface="Arial" pitchFamily="34" charset="0"/>
          <a:cs typeface="Arial" pitchFamily="34" charset="0"/>
        </a:defRPr>
      </a:lvl9pPr>
    </p:titleStyle>
    <p:bodyStyle>
      <a:lvl1pPr marL="180975" indent="-180975" algn="l" rtl="0" fontAlgn="base">
        <a:spcBef>
          <a:spcPct val="50000"/>
        </a:spcBef>
        <a:spcAft>
          <a:spcPct val="0"/>
        </a:spcAft>
        <a:buClr>
          <a:srgbClr val="887E6E"/>
        </a:buClr>
        <a:buChar char="•"/>
        <a:defRPr>
          <a:solidFill>
            <a:schemeClr val="tx1"/>
          </a:solidFill>
          <a:latin typeface="+mn-lt"/>
          <a:ea typeface="+mn-ea"/>
          <a:cs typeface="+mn-cs"/>
        </a:defRPr>
      </a:lvl1pPr>
      <a:lvl2pPr marL="485775" indent="-161925" algn="l" rtl="0" fontAlgn="base">
        <a:spcBef>
          <a:spcPct val="25000"/>
        </a:spcBef>
        <a:spcAft>
          <a:spcPct val="0"/>
        </a:spcAft>
        <a:buClr>
          <a:srgbClr val="887E6E"/>
        </a:buClr>
        <a:buFont typeface="Arial" pitchFamily="34" charset="0"/>
        <a:buChar char="–"/>
        <a:defRPr>
          <a:solidFill>
            <a:schemeClr val="tx1"/>
          </a:solidFill>
          <a:latin typeface="+mn-lt"/>
          <a:cs typeface="+mn-cs"/>
        </a:defRPr>
      </a:lvl2pPr>
      <a:lvl3pPr marL="795338" indent="-161925" algn="l" rtl="0" fontAlgn="base">
        <a:spcBef>
          <a:spcPct val="25000"/>
        </a:spcBef>
        <a:spcAft>
          <a:spcPct val="0"/>
        </a:spcAft>
        <a:buClr>
          <a:srgbClr val="887E6E"/>
        </a:buClr>
        <a:buFont typeface="Arial" pitchFamily="34" charset="0"/>
        <a:buChar char="–"/>
        <a:defRPr>
          <a:solidFill>
            <a:schemeClr val="tx1"/>
          </a:solidFill>
          <a:latin typeface="+mn-lt"/>
          <a:cs typeface="+mn-cs"/>
        </a:defRPr>
      </a:lvl3pPr>
      <a:lvl4pPr marL="1090613" indent="-166688" algn="l" rtl="0" fontAlgn="base">
        <a:spcBef>
          <a:spcPct val="25000"/>
        </a:spcBef>
        <a:spcAft>
          <a:spcPct val="0"/>
        </a:spcAft>
        <a:buClr>
          <a:srgbClr val="887E6E"/>
        </a:buClr>
        <a:buChar char="–"/>
        <a:defRPr>
          <a:solidFill>
            <a:schemeClr val="tx1"/>
          </a:solidFill>
          <a:latin typeface="+mn-lt"/>
          <a:cs typeface="+mn-cs"/>
        </a:defRPr>
      </a:lvl4pPr>
      <a:lvl5pPr marL="1390650" indent="-171450" algn="l" rtl="0" fontAlgn="base">
        <a:spcBef>
          <a:spcPct val="25000"/>
        </a:spcBef>
        <a:spcAft>
          <a:spcPct val="0"/>
        </a:spcAft>
        <a:buClr>
          <a:srgbClr val="887E6E"/>
        </a:buClr>
        <a:buFont typeface="Arial" pitchFamily="34" charset="0"/>
        <a:buChar char="–"/>
        <a:defRPr>
          <a:solidFill>
            <a:schemeClr val="tx1"/>
          </a:solidFill>
          <a:latin typeface="+mn-lt"/>
          <a:cs typeface="+mn-cs"/>
        </a:defRPr>
      </a:lvl5pPr>
      <a:lvl6pPr marL="1847850" indent="-171450" algn="l" rtl="0" fontAlgn="base">
        <a:spcBef>
          <a:spcPct val="25000"/>
        </a:spcBef>
        <a:spcAft>
          <a:spcPct val="0"/>
        </a:spcAft>
        <a:buClr>
          <a:srgbClr val="887E6E"/>
        </a:buClr>
        <a:buFont typeface="Arial" pitchFamily="34" charset="0"/>
        <a:buChar char="–"/>
        <a:defRPr>
          <a:solidFill>
            <a:schemeClr val="tx1"/>
          </a:solidFill>
          <a:latin typeface="+mn-lt"/>
          <a:cs typeface="+mn-cs"/>
        </a:defRPr>
      </a:lvl6pPr>
      <a:lvl7pPr marL="2305050" indent="-171450" algn="l" rtl="0" fontAlgn="base">
        <a:spcBef>
          <a:spcPct val="25000"/>
        </a:spcBef>
        <a:spcAft>
          <a:spcPct val="0"/>
        </a:spcAft>
        <a:buClr>
          <a:srgbClr val="887E6E"/>
        </a:buClr>
        <a:buFont typeface="Arial" pitchFamily="34" charset="0"/>
        <a:buChar char="–"/>
        <a:defRPr>
          <a:solidFill>
            <a:schemeClr val="tx1"/>
          </a:solidFill>
          <a:latin typeface="+mn-lt"/>
          <a:cs typeface="+mn-cs"/>
        </a:defRPr>
      </a:lvl7pPr>
      <a:lvl8pPr marL="2762250" indent="-171450" algn="l" rtl="0" fontAlgn="base">
        <a:spcBef>
          <a:spcPct val="25000"/>
        </a:spcBef>
        <a:spcAft>
          <a:spcPct val="0"/>
        </a:spcAft>
        <a:buClr>
          <a:srgbClr val="887E6E"/>
        </a:buClr>
        <a:buFont typeface="Arial" pitchFamily="34" charset="0"/>
        <a:buChar char="–"/>
        <a:defRPr>
          <a:solidFill>
            <a:schemeClr val="tx1"/>
          </a:solidFill>
          <a:latin typeface="+mn-lt"/>
          <a:cs typeface="+mn-cs"/>
        </a:defRPr>
      </a:lvl8pPr>
      <a:lvl9pPr marL="3219450" indent="-171450" algn="l" rtl="0" fontAlgn="base">
        <a:spcBef>
          <a:spcPct val="25000"/>
        </a:spcBef>
        <a:spcAft>
          <a:spcPct val="0"/>
        </a:spcAft>
        <a:buClr>
          <a:srgbClr val="887E6E"/>
        </a:buClr>
        <a:buFont typeface="Arial" pitchFamily="34"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HeatherM@brimbank.vic.gov.au" TargetMode="External"/><Relationship Id="rId5" Type="http://schemas.openxmlformats.org/officeDocument/2006/relationships/hyperlink" Target="http://www.waga.com.au" TargetMode="External"/><Relationship Id="rId4" Type="http://schemas.openxmlformats.org/officeDocument/2006/relationships/hyperlink" Target="mailto:susie.moloney@rmit.edu.a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ces.vic.gov.au/soe/climate-change" TargetMode="External"/><Relationship Id="rId5" Type="http://schemas.openxmlformats.org/officeDocument/2006/relationships/hyperlink" Target="http://ageis.climatechange.gov.au" TargetMode="External"/><Relationship Id="rId4" Type="http://schemas.openxmlformats.org/officeDocument/2006/relationships/hyperlink" Target="http://waga.com.au/climate-change-action/low-carbon-west/"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 Id="rId9"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https://gallery.mailchimp.com/b38874b25e686137780eb836e/files/M_E_Lit_Review.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9.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https://www.ces.vic.gov.au/soe/climate-chang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hyperlink" Target="https://www.ces.vic.gov.au/soe/climate-change"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0OJ0YMU.JPG"/>
          <p:cNvPicPr>
            <a:picLocks noChangeAspect="1"/>
          </p:cNvPicPr>
          <p:nvPr/>
        </p:nvPicPr>
        <p:blipFill rotWithShape="1">
          <a:blip r:embed="rId3" cstate="screen">
            <a:alphaModFix amt="74000"/>
            <a:extLst>
              <a:ext uri="{28A0092B-C50C-407E-A947-70E740481C1C}">
                <a14:useLocalDpi xmlns:a14="http://schemas.microsoft.com/office/drawing/2010/main"/>
              </a:ext>
            </a:extLst>
          </a:blip>
          <a:srcRect/>
          <a:stretch/>
        </p:blipFill>
        <p:spPr>
          <a:xfrm>
            <a:off x="-36513" y="-27385"/>
            <a:ext cx="9180513" cy="6885385"/>
          </a:xfrm>
          <a:prstGeom prst="rect">
            <a:avLst/>
          </a:prstGeom>
        </p:spPr>
      </p:pic>
      <p:sp>
        <p:nvSpPr>
          <p:cNvPr id="4" name="Date Placeholder 3"/>
          <p:cNvSpPr>
            <a:spLocks noGrp="1"/>
          </p:cNvSpPr>
          <p:nvPr>
            <p:ph type="dt" sz="half" idx="10"/>
          </p:nvPr>
        </p:nvSpPr>
        <p:spPr>
          <a:xfrm>
            <a:off x="1156" y="6525344"/>
            <a:ext cx="3058675" cy="332656"/>
          </a:xfrm>
        </p:spPr>
        <p:txBody>
          <a:bodyPr/>
          <a:lstStyle/>
          <a:p>
            <a:r>
              <a:rPr lang="en-US" dirty="0" err="1" smtClean="0">
                <a:solidFill>
                  <a:srgbClr val="FFFFFF"/>
                </a:solidFill>
              </a:rPr>
              <a:t>RMIT</a:t>
            </a:r>
            <a:r>
              <a:rPr lang="en-US" dirty="0" smtClean="0">
                <a:solidFill>
                  <a:srgbClr val="FFFFFF"/>
                </a:solidFill>
              </a:rPr>
              <a:t> University and </a:t>
            </a:r>
            <a:r>
              <a:rPr lang="en-US" dirty="0" err="1" smtClean="0">
                <a:solidFill>
                  <a:srgbClr val="FFFFFF"/>
                </a:solidFill>
              </a:rPr>
              <a:t>WAGA</a:t>
            </a:r>
            <a:r>
              <a:rPr lang="en-US" dirty="0" smtClean="0">
                <a:solidFill>
                  <a:srgbClr val="FFFFFF"/>
                </a:solidFill>
              </a:rPr>
              <a:t> 2016</a:t>
            </a:r>
            <a:endParaRPr lang="en-AU" dirty="0">
              <a:solidFill>
                <a:srgbClr val="FFFFFF"/>
              </a:solidFill>
            </a:endParaRPr>
          </a:p>
        </p:txBody>
      </p:sp>
      <p:sp>
        <p:nvSpPr>
          <p:cNvPr id="5" name="Footer Placeholder 4"/>
          <p:cNvSpPr>
            <a:spLocks noGrp="1"/>
          </p:cNvSpPr>
          <p:nvPr>
            <p:ph type="ftr" sz="quarter" idx="11"/>
          </p:nvPr>
        </p:nvSpPr>
        <p:spPr>
          <a:xfrm>
            <a:off x="2611438" y="6525344"/>
            <a:ext cx="5848994" cy="332656"/>
          </a:xfrm>
        </p:spPr>
        <p:txBody>
          <a:bodyPr/>
          <a:lstStyle/>
          <a:p>
            <a:r>
              <a:rPr lang="en-AU" dirty="0" smtClean="0">
                <a:solidFill>
                  <a:srgbClr val="FFFFFF"/>
                </a:solidFill>
              </a:rPr>
              <a:t>Climate Compatible Development in Asian Cities Workshop 6-7 June 2016</a:t>
            </a:r>
            <a:endParaRPr lang="en-AU" dirty="0">
              <a:solidFill>
                <a:srgbClr val="FFFFFF"/>
              </a:solidFill>
            </a:endParaRPr>
          </a:p>
        </p:txBody>
      </p:sp>
      <p:sp>
        <p:nvSpPr>
          <p:cNvPr id="7" name="Rectangle 6"/>
          <p:cNvSpPr/>
          <p:nvPr/>
        </p:nvSpPr>
        <p:spPr>
          <a:xfrm>
            <a:off x="72008" y="694437"/>
            <a:ext cx="9180512" cy="615553"/>
          </a:xfrm>
          <a:prstGeom prst="rect">
            <a:avLst/>
          </a:prstGeom>
          <a:solidFill>
            <a:schemeClr val="bg1">
              <a:alpha val="5000"/>
            </a:schemeClr>
          </a:solidFill>
        </p:spPr>
        <p:txBody>
          <a:bodyPr wrap="square">
            <a:spAutoFit/>
          </a:bodyPr>
          <a:lstStyle/>
          <a:p>
            <a:r>
              <a:rPr lang="en-AU" sz="1700" dirty="0" smtClean="0"/>
              <a:t>Climate Compatible Development in Asian Cities Workshop 6-7</a:t>
            </a:r>
            <a:r>
              <a:rPr lang="en-AU" sz="1700" baseline="30000" dirty="0" smtClean="0"/>
              <a:t>th</a:t>
            </a:r>
            <a:r>
              <a:rPr lang="en-AU" sz="1700" dirty="0" smtClean="0"/>
              <a:t> June 2016,</a:t>
            </a:r>
          </a:p>
          <a:p>
            <a:r>
              <a:rPr lang="en-AU" sz="1700" dirty="0" smtClean="0"/>
              <a:t>Asian Institute of Technology, Bangkok, Thailand.</a:t>
            </a:r>
            <a:endParaRPr lang="en-US" sz="1700" dirty="0"/>
          </a:p>
        </p:txBody>
      </p:sp>
      <p:sp>
        <p:nvSpPr>
          <p:cNvPr id="8" name="Rectangle 7"/>
          <p:cNvSpPr/>
          <p:nvPr/>
        </p:nvSpPr>
        <p:spPr>
          <a:xfrm>
            <a:off x="73165" y="0"/>
            <a:ext cx="8459275" cy="683264"/>
          </a:xfrm>
          <a:prstGeom prst="rect">
            <a:avLst/>
          </a:prstGeom>
        </p:spPr>
        <p:txBody>
          <a:bodyPr wrap="square">
            <a:spAutoFit/>
          </a:bodyPr>
          <a:lstStyle/>
          <a:p>
            <a:pPr>
              <a:lnSpc>
                <a:spcPct val="80000"/>
              </a:lnSpc>
            </a:pPr>
            <a:r>
              <a:rPr lang="en-AU" sz="2400" dirty="0" smtClean="0"/>
              <a:t>Monitoring </a:t>
            </a:r>
            <a:r>
              <a:rPr lang="en-AU" sz="2400" dirty="0"/>
              <a:t>and evaluating progress towards becoming a more adaptive and resilient region: lessons from </a:t>
            </a:r>
            <a:r>
              <a:rPr lang="en-AU" sz="2400" dirty="0" smtClean="0"/>
              <a:t>Melbourne</a:t>
            </a:r>
            <a:endParaRPr lang="en-AU" sz="2400" dirty="0"/>
          </a:p>
        </p:txBody>
      </p:sp>
      <p:sp>
        <p:nvSpPr>
          <p:cNvPr id="9" name="Rectangle 8"/>
          <p:cNvSpPr/>
          <p:nvPr/>
        </p:nvSpPr>
        <p:spPr>
          <a:xfrm>
            <a:off x="143529" y="4797152"/>
            <a:ext cx="3852407" cy="1692000"/>
          </a:xfrm>
          <a:prstGeom prst="rect">
            <a:avLst/>
          </a:prstGeom>
        </p:spPr>
        <p:txBody>
          <a:bodyPr wrap="square">
            <a:spAutoFit/>
          </a:bodyPr>
          <a:lstStyle/>
          <a:p>
            <a:pPr>
              <a:lnSpc>
                <a:spcPct val="80000"/>
              </a:lnSpc>
            </a:pPr>
            <a:r>
              <a:rPr lang="en-AU" sz="1600" dirty="0">
                <a:solidFill>
                  <a:schemeClr val="bg1"/>
                </a:solidFill>
              </a:rPr>
              <a:t>Dr Susie Moloney, </a:t>
            </a:r>
          </a:p>
          <a:p>
            <a:pPr>
              <a:lnSpc>
                <a:spcPct val="80000"/>
              </a:lnSpc>
            </a:pPr>
            <a:r>
              <a:rPr lang="en-AU" sz="1600" dirty="0">
                <a:solidFill>
                  <a:schemeClr val="bg1"/>
                </a:solidFill>
              </a:rPr>
              <a:t>Senior Research Fellow, </a:t>
            </a:r>
            <a:endParaRPr lang="en-AU" sz="1600" dirty="0" smtClean="0">
              <a:solidFill>
                <a:schemeClr val="bg1"/>
              </a:solidFill>
            </a:endParaRPr>
          </a:p>
          <a:p>
            <a:pPr>
              <a:lnSpc>
                <a:spcPct val="80000"/>
              </a:lnSpc>
            </a:pPr>
            <a:r>
              <a:rPr lang="en-AU" sz="1600" dirty="0" smtClean="0">
                <a:solidFill>
                  <a:schemeClr val="bg1"/>
                </a:solidFill>
              </a:rPr>
              <a:t>Climate Change and Resilience Program</a:t>
            </a:r>
            <a:endParaRPr lang="en-AU" sz="1600" dirty="0">
              <a:solidFill>
                <a:schemeClr val="bg1"/>
              </a:solidFill>
            </a:endParaRPr>
          </a:p>
          <a:p>
            <a:pPr>
              <a:lnSpc>
                <a:spcPct val="80000"/>
              </a:lnSpc>
            </a:pPr>
            <a:r>
              <a:rPr lang="en-AU" sz="1600" dirty="0">
                <a:solidFill>
                  <a:schemeClr val="bg1"/>
                </a:solidFill>
              </a:rPr>
              <a:t>Centre for Urban Research, </a:t>
            </a:r>
          </a:p>
          <a:p>
            <a:pPr>
              <a:lnSpc>
                <a:spcPct val="80000"/>
              </a:lnSpc>
            </a:pPr>
            <a:r>
              <a:rPr lang="en-AU" sz="1600" dirty="0" smtClean="0">
                <a:solidFill>
                  <a:schemeClr val="bg1"/>
                </a:solidFill>
              </a:rPr>
              <a:t>RMIT </a:t>
            </a:r>
            <a:r>
              <a:rPr lang="en-AU" sz="1600" dirty="0">
                <a:solidFill>
                  <a:schemeClr val="bg1"/>
                </a:solidFill>
              </a:rPr>
              <a:t>University, Melbourne.</a:t>
            </a:r>
          </a:p>
          <a:p>
            <a:pPr>
              <a:lnSpc>
                <a:spcPct val="80000"/>
              </a:lnSpc>
            </a:pPr>
            <a:endParaRPr lang="en-AU" dirty="0">
              <a:solidFill>
                <a:srgbClr val="FFFFFF"/>
              </a:solidFill>
            </a:endParaRPr>
          </a:p>
          <a:p>
            <a:pPr>
              <a:lnSpc>
                <a:spcPct val="80000"/>
              </a:lnSpc>
            </a:pPr>
            <a:r>
              <a:rPr lang="en-AU" sz="1600" dirty="0" smtClean="0">
                <a:solidFill>
                  <a:schemeClr val="accent3"/>
                </a:solidFill>
                <a:hlinkClick r:id="rId4"/>
              </a:rPr>
              <a:t>susie.moloney@rmit.edu.au</a:t>
            </a:r>
            <a:endParaRPr lang="en-AU" sz="1600" dirty="0" smtClean="0">
              <a:solidFill>
                <a:schemeClr val="accent3"/>
              </a:solidFill>
            </a:endParaRPr>
          </a:p>
        </p:txBody>
      </p:sp>
      <p:sp>
        <p:nvSpPr>
          <p:cNvPr id="11" name="Rectangle 10"/>
          <p:cNvSpPr/>
          <p:nvPr/>
        </p:nvSpPr>
        <p:spPr>
          <a:xfrm>
            <a:off x="4032372" y="4797152"/>
            <a:ext cx="3851996" cy="1873333"/>
          </a:xfrm>
          <a:prstGeom prst="rect">
            <a:avLst/>
          </a:prstGeom>
        </p:spPr>
        <p:txBody>
          <a:bodyPr wrap="square">
            <a:spAutoFit/>
          </a:bodyPr>
          <a:lstStyle/>
          <a:p>
            <a:pPr>
              <a:lnSpc>
                <a:spcPct val="80000"/>
              </a:lnSpc>
            </a:pPr>
            <a:r>
              <a:rPr lang="en-AU" sz="1600" dirty="0" smtClean="0">
                <a:solidFill>
                  <a:schemeClr val="bg1"/>
                </a:solidFill>
              </a:rPr>
              <a:t>Ms Heather McClaren</a:t>
            </a:r>
          </a:p>
          <a:p>
            <a:pPr>
              <a:lnSpc>
                <a:spcPct val="80000"/>
              </a:lnSpc>
            </a:pPr>
            <a:r>
              <a:rPr lang="en-AU" sz="1600" dirty="0" smtClean="0">
                <a:solidFill>
                  <a:schemeClr val="bg1"/>
                </a:solidFill>
              </a:rPr>
              <a:t>Climate Adaptation Project Officer</a:t>
            </a:r>
          </a:p>
          <a:p>
            <a:pPr>
              <a:lnSpc>
                <a:spcPct val="80000"/>
              </a:lnSpc>
            </a:pPr>
            <a:r>
              <a:rPr lang="en-AU" sz="1600" dirty="0" smtClean="0">
                <a:solidFill>
                  <a:schemeClr val="bg1"/>
                </a:solidFill>
              </a:rPr>
              <a:t/>
            </a:r>
            <a:br>
              <a:rPr lang="en-AU" sz="1600" dirty="0" smtClean="0">
                <a:solidFill>
                  <a:schemeClr val="bg1"/>
                </a:solidFill>
              </a:rPr>
            </a:br>
            <a:r>
              <a:rPr lang="en-AU" sz="1600" dirty="0" smtClean="0">
                <a:solidFill>
                  <a:schemeClr val="bg1"/>
                </a:solidFill>
              </a:rPr>
              <a:t>Western Alliance for Greenhouse Action, </a:t>
            </a:r>
          </a:p>
          <a:p>
            <a:pPr>
              <a:lnSpc>
                <a:spcPct val="80000"/>
              </a:lnSpc>
            </a:pPr>
            <a:r>
              <a:rPr lang="en-AU" sz="1600" dirty="0" smtClean="0">
                <a:solidFill>
                  <a:schemeClr val="bg1"/>
                </a:solidFill>
              </a:rPr>
              <a:t>City of Brimbank, Melbourne.</a:t>
            </a:r>
            <a:br>
              <a:rPr lang="en-AU" sz="1600" dirty="0" smtClean="0">
                <a:solidFill>
                  <a:schemeClr val="bg1"/>
                </a:solidFill>
              </a:rPr>
            </a:br>
            <a:endParaRPr lang="en-AU" sz="1600" dirty="0" smtClean="0">
              <a:solidFill>
                <a:schemeClr val="bg1"/>
              </a:solidFill>
            </a:endParaRPr>
          </a:p>
          <a:p>
            <a:pPr>
              <a:lnSpc>
                <a:spcPct val="80000"/>
              </a:lnSpc>
            </a:pPr>
            <a:r>
              <a:rPr lang="en-AU" sz="1600" dirty="0" smtClean="0">
                <a:solidFill>
                  <a:schemeClr val="bg1"/>
                </a:solidFill>
                <a:hlinkClick r:id="rId5"/>
              </a:rPr>
              <a:t>www.waga.com.au</a:t>
            </a:r>
            <a:r>
              <a:rPr lang="en-AU" sz="1600" dirty="0">
                <a:solidFill>
                  <a:srgbClr val="FFFFFF"/>
                </a:solidFill>
              </a:rPr>
              <a:t> </a:t>
            </a:r>
            <a:r>
              <a:rPr lang="en-AU" sz="1600" dirty="0" smtClean="0">
                <a:solidFill>
                  <a:srgbClr val="FFFFFF"/>
                </a:solidFill>
              </a:rPr>
              <a:t>  </a:t>
            </a:r>
            <a:br>
              <a:rPr lang="en-AU" sz="1600" dirty="0" smtClean="0">
                <a:solidFill>
                  <a:srgbClr val="FFFFFF"/>
                </a:solidFill>
              </a:rPr>
            </a:br>
            <a:r>
              <a:rPr lang="en-AU" sz="1600" dirty="0" smtClean="0">
                <a:solidFill>
                  <a:schemeClr val="bg1"/>
                </a:solidFill>
                <a:hlinkClick r:id="rId6"/>
              </a:rPr>
              <a:t>HeatherM@brimbank.vic.gov.au</a:t>
            </a:r>
            <a:endParaRPr lang="en-AU" sz="1600" dirty="0" smtClean="0">
              <a:solidFill>
                <a:schemeClr val="bg1"/>
              </a:solidFill>
            </a:endParaRPr>
          </a:p>
          <a:p>
            <a:pPr>
              <a:lnSpc>
                <a:spcPct val="80000"/>
              </a:lnSpc>
            </a:pPr>
            <a:endParaRPr lang="en-AU" sz="1600" dirty="0">
              <a:solidFill>
                <a:schemeClr val="bg1"/>
              </a:solidFill>
            </a:endParaRPr>
          </a:p>
        </p:txBody>
      </p:sp>
    </p:spTree>
    <p:extLst>
      <p:ext uri="{BB962C8B-B14F-4D97-AF65-F5344CB8AC3E}">
        <p14:creationId xmlns:p14="http://schemas.microsoft.com/office/powerpoint/2010/main" val="701897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763000" cy="1498178"/>
          </a:xfrm>
        </p:spPr>
        <p:txBody>
          <a:bodyPr/>
          <a:lstStyle/>
          <a:p>
            <a:r>
              <a:rPr lang="en-US" dirty="0"/>
              <a:t>3</a:t>
            </a:r>
            <a:r>
              <a:rPr lang="en-US" dirty="0" smtClean="0"/>
              <a:t>. </a:t>
            </a:r>
            <a:r>
              <a:rPr lang="en-US" b="1" dirty="0" smtClean="0"/>
              <a:t>Case Study </a:t>
            </a:r>
            <a:r>
              <a:rPr lang="en-AU" sz="2400" b="1" dirty="0" smtClean="0"/>
              <a:t>Project Context: </a:t>
            </a:r>
            <a:br>
              <a:rPr lang="en-AU" sz="2400" b="1" dirty="0" smtClean="0"/>
            </a:br>
            <a:r>
              <a:rPr lang="en-AU" sz="2400" b="1" dirty="0" smtClean="0"/>
              <a:t>Western region of Melbourne</a:t>
            </a:r>
            <a:br>
              <a:rPr lang="en-AU" sz="2400" b="1" dirty="0" smtClean="0"/>
            </a:br>
            <a:r>
              <a:rPr lang="en-AU" sz="2400" b="1" dirty="0" smtClean="0"/>
              <a:t/>
            </a:r>
            <a:br>
              <a:rPr lang="en-AU" sz="2400" b="1" dirty="0" smtClean="0"/>
            </a:br>
            <a:r>
              <a:rPr lang="en-AU" sz="1800" b="1" dirty="0"/>
              <a:t>(</a:t>
            </a:r>
            <a:r>
              <a:rPr lang="en-AU" sz="1800" b="1" dirty="0" err="1" smtClean="0"/>
              <a:t>WAGA</a:t>
            </a:r>
            <a:r>
              <a:rPr lang="en-AU" sz="1800" b="1" dirty="0" smtClean="0"/>
              <a:t> – Western Alliance for Greenhouse Action – 8 councils)</a:t>
            </a:r>
            <a:r>
              <a:rPr lang="en-AU" sz="2400" dirty="0" smtClean="0"/>
              <a:t/>
            </a:r>
            <a:br>
              <a:rPr lang="en-AU" sz="2400" dirty="0" smtClean="0"/>
            </a:br>
            <a:r>
              <a:rPr lang="en-AU" sz="2400" dirty="0"/>
              <a:t/>
            </a:r>
            <a:br>
              <a:rPr lang="en-AU" sz="2400" dirty="0"/>
            </a:br>
            <a:r>
              <a:rPr lang="en-US" dirty="0" smtClean="0"/>
              <a:t/>
            </a:r>
            <a:br>
              <a:rPr lang="en-US" dirty="0" smtClean="0"/>
            </a:br>
            <a:endParaRPr lang="en-US" dirty="0"/>
          </a:p>
        </p:txBody>
      </p:sp>
      <p:pic>
        <p:nvPicPr>
          <p:cNvPr id="6" name="Content Placeholder 5" descr="home-map.png"/>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525" r="-602"/>
          <a:stretch/>
        </p:blipFill>
        <p:spPr>
          <a:xfrm>
            <a:off x="5698752" y="4059457"/>
            <a:ext cx="3121720" cy="2304000"/>
          </a:xfrm>
        </p:spPr>
      </p:pic>
      <p:sp>
        <p:nvSpPr>
          <p:cNvPr id="4" name="Date Placeholder 3"/>
          <p:cNvSpPr>
            <a:spLocks noGrp="1"/>
          </p:cNvSpPr>
          <p:nvPr>
            <p:ph type="dt" sz="half" idx="10"/>
          </p:nvPr>
        </p:nvSpPr>
        <p:spPr>
          <a:xfrm>
            <a:off x="103250" y="6565900"/>
            <a:ext cx="3263404" cy="292100"/>
          </a:xfrm>
        </p:spPr>
        <p:txBody>
          <a:bodyPr/>
          <a:lstStyle/>
          <a:p>
            <a:r>
              <a:rPr lang="en-US" dirty="0" err="1" smtClean="0">
                <a:solidFill>
                  <a:srgbClr val="FFFFFF"/>
                </a:solidFill>
              </a:rPr>
              <a:t>RMIT</a:t>
            </a:r>
            <a:r>
              <a:rPr lang="en-US" dirty="0" smtClean="0">
                <a:solidFill>
                  <a:srgbClr val="FFFFFF"/>
                </a:solidFill>
              </a:rPr>
              <a:t> University and </a:t>
            </a:r>
            <a:r>
              <a:rPr lang="en-US" dirty="0" err="1" smtClean="0">
                <a:solidFill>
                  <a:srgbClr val="FFFFFF"/>
                </a:solidFill>
              </a:rPr>
              <a:t>WAGA</a:t>
            </a:r>
            <a:r>
              <a:rPr lang="en-US" dirty="0" smtClean="0">
                <a:solidFill>
                  <a:srgbClr val="FFFFFF"/>
                </a:solidFill>
              </a:rPr>
              <a:t> 2016</a:t>
            </a:r>
            <a:endParaRPr lang="en-AU" dirty="0">
              <a:solidFill>
                <a:srgbClr val="FFFFFF"/>
              </a:solidFill>
            </a:endParaRPr>
          </a:p>
        </p:txBody>
      </p:sp>
      <p:sp>
        <p:nvSpPr>
          <p:cNvPr id="5" name="Footer Placeholder 4"/>
          <p:cNvSpPr>
            <a:spLocks noGrp="1"/>
          </p:cNvSpPr>
          <p:nvPr>
            <p:ph type="ftr" sz="quarter" idx="11"/>
          </p:nvPr>
        </p:nvSpPr>
        <p:spPr>
          <a:xfrm>
            <a:off x="3835574" y="6575425"/>
            <a:ext cx="5200922" cy="282575"/>
          </a:xfrm>
        </p:spPr>
        <p:txBody>
          <a:bodyPr/>
          <a:lstStyle/>
          <a:p>
            <a:r>
              <a:rPr lang="en-AU" dirty="0" smtClean="0">
                <a:solidFill>
                  <a:srgbClr val="FFFFFF"/>
                </a:solidFill>
              </a:rPr>
              <a:t>Climate Compatible Development in Asian Cities Workshop 6-7 June 2016</a:t>
            </a:r>
            <a:endParaRPr lang="en-AU" dirty="0">
              <a:solidFill>
                <a:srgbClr val="FFFFFF"/>
              </a:solidFill>
            </a:endParaRPr>
          </a:p>
        </p:txBody>
      </p:sp>
      <p:pic>
        <p:nvPicPr>
          <p:cNvPr id="7" name="Picture 2" descr="C:\Users\E72856\Dropbox\Low Carbon Urban Transitions ESRC\m3FzYUrYW_vu2OMqJWYRn84Oj_NyrsJkTZD5EACTNjsEU4o51vcdKdX63hUYmQ5rVkZ8xcDeHrqwyQ1cjE9ESwPRlYmn3PrbNFCD0nvxNmrhjwnvdbyF5Xe8Mb3gF1Ly1PE3oN4BzaTxdzocVDOnoIL15W-Ox.png"/>
          <p:cNvPicPr>
            <a:picLocks noChangeAspect="1" noChangeArrowheads="1"/>
          </p:cNvPicPr>
          <p:nvPr/>
        </p:nvPicPr>
        <p:blipFill>
          <a:blip r:embed="rId4" cstate="screen">
            <a:extLst>
              <a:ext uri="{28A0092B-C50C-407E-A947-70E740481C1C}">
                <a14:useLocalDpi xmlns:a14="http://schemas.microsoft.com/office/drawing/2010/main"/>
              </a:ext>
            </a:extLst>
          </a:blip>
          <a:srcRect l="6064" r="6064"/>
          <a:stretch>
            <a:fillRect/>
          </a:stretch>
        </p:blipFill>
        <p:spPr bwMode="auto">
          <a:xfrm>
            <a:off x="453008" y="2132856"/>
            <a:ext cx="2966864" cy="1754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491880" y="2106721"/>
            <a:ext cx="5472608" cy="1754327"/>
          </a:xfrm>
          <a:prstGeom prst="rect">
            <a:avLst/>
          </a:prstGeom>
          <a:noFill/>
        </p:spPr>
        <p:txBody>
          <a:bodyPr wrap="square" rtlCol="0">
            <a:spAutoFit/>
          </a:bodyPr>
          <a:lstStyle/>
          <a:p>
            <a:r>
              <a:rPr lang="en-US" dirty="0" smtClean="0"/>
              <a:t>Greater Melbourne: 7000+ km2</a:t>
            </a:r>
          </a:p>
          <a:p>
            <a:r>
              <a:rPr lang="en-US" dirty="0" smtClean="0"/>
              <a:t>4.4mill (8 mill by 2050)</a:t>
            </a:r>
          </a:p>
          <a:p>
            <a:endParaRPr lang="en-US" dirty="0"/>
          </a:p>
          <a:p>
            <a:r>
              <a:rPr lang="en-US" dirty="0" smtClean="0"/>
              <a:t>Western Region (8 LGAs): 4700 km2, Covering </a:t>
            </a:r>
            <a:r>
              <a:rPr lang="en-US" dirty="0" err="1"/>
              <a:t>approx</a:t>
            </a:r>
            <a:r>
              <a:rPr lang="en-US" dirty="0"/>
              <a:t> 60% of metropolitan area and 20% of population of Melbourne (4700 km2, 838,500 </a:t>
            </a:r>
            <a:r>
              <a:rPr lang="en-US" dirty="0" err="1"/>
              <a:t>pop’n</a:t>
            </a:r>
            <a:r>
              <a:rPr lang="en-US" dirty="0" smtClean="0"/>
              <a:t>)</a:t>
            </a:r>
          </a:p>
        </p:txBody>
      </p:sp>
      <p:pic>
        <p:nvPicPr>
          <p:cNvPr id="9" name="Picture 1" descr="greenhouse alliances p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145549" y="4077072"/>
            <a:ext cx="3146531" cy="2304256"/>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380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elbourne_2014-15__23r__benchmark_composite.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34876" y="3101156"/>
            <a:ext cx="3973628" cy="3424188"/>
          </a:xfrm>
          <a:prstGeom prst="rect">
            <a:avLst/>
          </a:prstGeom>
        </p:spPr>
      </p:pic>
      <p:sp>
        <p:nvSpPr>
          <p:cNvPr id="2" name="Title 1"/>
          <p:cNvSpPr>
            <a:spLocks noGrp="1"/>
          </p:cNvSpPr>
          <p:nvPr>
            <p:ph type="title"/>
          </p:nvPr>
        </p:nvSpPr>
        <p:spPr>
          <a:xfrm>
            <a:off x="381000" y="274638"/>
            <a:ext cx="6207224" cy="850106"/>
          </a:xfrm>
        </p:spPr>
        <p:txBody>
          <a:bodyPr/>
          <a:lstStyle/>
          <a:p>
            <a:r>
              <a:rPr lang="en-US" dirty="0"/>
              <a:t>3</a:t>
            </a:r>
            <a:r>
              <a:rPr lang="en-US" dirty="0" smtClean="0"/>
              <a:t>. </a:t>
            </a:r>
            <a:r>
              <a:rPr lang="en-US" b="1" dirty="0" smtClean="0"/>
              <a:t>Case Study </a:t>
            </a:r>
            <a:r>
              <a:rPr lang="en-AU" sz="2400" b="1" dirty="0" smtClean="0"/>
              <a:t>Project Context: Urban Development Characteristics</a:t>
            </a:r>
            <a:r>
              <a:rPr lang="en-AU" sz="2400" dirty="0" smtClean="0"/>
              <a:t/>
            </a:r>
            <a:br>
              <a:rPr lang="en-AU" sz="2400" dirty="0" smtClean="0"/>
            </a:br>
            <a:r>
              <a:rPr lang="en-US" dirty="0" smtClean="0"/>
              <a:t/>
            </a:r>
            <a:br>
              <a:rPr lang="en-US" dirty="0" smtClean="0"/>
            </a:br>
            <a:endParaRPr lang="en-US" dirty="0"/>
          </a:p>
        </p:txBody>
      </p:sp>
      <p:sp>
        <p:nvSpPr>
          <p:cNvPr id="4" name="Date Placeholder 3"/>
          <p:cNvSpPr>
            <a:spLocks noGrp="1"/>
          </p:cNvSpPr>
          <p:nvPr>
            <p:ph type="dt" sz="half" idx="10"/>
          </p:nvPr>
        </p:nvSpPr>
        <p:spPr>
          <a:xfrm>
            <a:off x="103250" y="6565900"/>
            <a:ext cx="3263404" cy="292100"/>
          </a:xfrm>
        </p:spPr>
        <p:txBody>
          <a:bodyPr/>
          <a:lstStyle/>
          <a:p>
            <a:r>
              <a:rPr lang="en-US" dirty="0" err="1" smtClean="0">
                <a:solidFill>
                  <a:srgbClr val="FFFFFF"/>
                </a:solidFill>
              </a:rPr>
              <a:t>RMIT</a:t>
            </a:r>
            <a:r>
              <a:rPr lang="en-US" dirty="0" smtClean="0">
                <a:solidFill>
                  <a:srgbClr val="FFFFFF"/>
                </a:solidFill>
              </a:rPr>
              <a:t> University and </a:t>
            </a:r>
            <a:r>
              <a:rPr lang="en-US" dirty="0" err="1" smtClean="0">
                <a:solidFill>
                  <a:srgbClr val="FFFFFF"/>
                </a:solidFill>
              </a:rPr>
              <a:t>WAGA</a:t>
            </a:r>
            <a:r>
              <a:rPr lang="en-US" dirty="0" smtClean="0">
                <a:solidFill>
                  <a:srgbClr val="FFFFFF"/>
                </a:solidFill>
              </a:rPr>
              <a:t> 2016</a:t>
            </a:r>
            <a:endParaRPr lang="en-AU" dirty="0">
              <a:solidFill>
                <a:srgbClr val="FFFFFF"/>
              </a:solidFill>
            </a:endParaRPr>
          </a:p>
        </p:txBody>
      </p:sp>
      <p:sp>
        <p:nvSpPr>
          <p:cNvPr id="5" name="Footer Placeholder 4"/>
          <p:cNvSpPr>
            <a:spLocks noGrp="1"/>
          </p:cNvSpPr>
          <p:nvPr>
            <p:ph type="ftr" sz="quarter" idx="11"/>
          </p:nvPr>
        </p:nvSpPr>
        <p:spPr>
          <a:xfrm>
            <a:off x="3835574" y="6575425"/>
            <a:ext cx="5200922" cy="282575"/>
          </a:xfrm>
        </p:spPr>
        <p:txBody>
          <a:bodyPr/>
          <a:lstStyle/>
          <a:p>
            <a:r>
              <a:rPr lang="en-AU" dirty="0" smtClean="0">
                <a:solidFill>
                  <a:srgbClr val="FFFFFF"/>
                </a:solidFill>
              </a:rPr>
              <a:t>Climate Compatible Development in Asian Cities Workshop 6-7 June 2016</a:t>
            </a:r>
            <a:endParaRPr lang="en-AU" dirty="0">
              <a:solidFill>
                <a:srgbClr val="FFFFFF"/>
              </a:solidFill>
            </a:endParaRPr>
          </a:p>
        </p:txBody>
      </p:sp>
      <p:sp>
        <p:nvSpPr>
          <p:cNvPr id="3" name="TextBox 2"/>
          <p:cNvSpPr txBox="1"/>
          <p:nvPr/>
        </p:nvSpPr>
        <p:spPr>
          <a:xfrm>
            <a:off x="467544" y="1268760"/>
            <a:ext cx="3960440" cy="5078313"/>
          </a:xfrm>
          <a:prstGeom prst="rect">
            <a:avLst/>
          </a:prstGeom>
          <a:noFill/>
        </p:spPr>
        <p:txBody>
          <a:bodyPr wrap="square" rtlCol="0">
            <a:spAutoFit/>
          </a:bodyPr>
          <a:lstStyle/>
          <a:p>
            <a:r>
              <a:rPr lang="en-US" sz="1600" dirty="0" smtClean="0"/>
              <a:t>One of </a:t>
            </a:r>
            <a:r>
              <a:rPr lang="en-US" sz="1600" dirty="0" smtClean="0">
                <a:solidFill>
                  <a:srgbClr val="FF0000"/>
                </a:solidFill>
              </a:rPr>
              <a:t>fastest growing </a:t>
            </a:r>
            <a:r>
              <a:rPr lang="en-US" sz="1600" dirty="0" smtClean="0"/>
              <a:t>regions in Australia, with population increasing by 20% by 2020 or 204,052 people.</a:t>
            </a:r>
            <a:br>
              <a:rPr lang="en-US" sz="1600" dirty="0" smtClean="0"/>
            </a:br>
            <a:endParaRPr lang="en-US" sz="1600" dirty="0"/>
          </a:p>
          <a:p>
            <a:r>
              <a:rPr lang="en-US" sz="1600" dirty="0"/>
              <a:t>Large </a:t>
            </a:r>
            <a:r>
              <a:rPr lang="en-US" sz="1600" dirty="0">
                <a:solidFill>
                  <a:srgbClr val="FF0000"/>
                </a:solidFill>
              </a:rPr>
              <a:t>industrial and commercial </a:t>
            </a:r>
            <a:r>
              <a:rPr lang="en-US" sz="1600" dirty="0"/>
              <a:t>precincts and low density residential development.</a:t>
            </a:r>
          </a:p>
          <a:p>
            <a:endParaRPr lang="en-US" sz="1600" dirty="0" smtClean="0">
              <a:solidFill>
                <a:srgbClr val="FF0000"/>
              </a:solidFill>
            </a:endParaRPr>
          </a:p>
          <a:p>
            <a:endParaRPr lang="en-US" sz="1600" dirty="0">
              <a:solidFill>
                <a:srgbClr val="FF0000"/>
              </a:solidFill>
            </a:endParaRPr>
          </a:p>
          <a:p>
            <a:endParaRPr lang="en-US" sz="1600" dirty="0" smtClean="0">
              <a:solidFill>
                <a:srgbClr val="FF0000"/>
              </a:solidFill>
            </a:endParaRPr>
          </a:p>
          <a:p>
            <a:endParaRPr lang="en-US" sz="1600" dirty="0">
              <a:solidFill>
                <a:srgbClr val="FF0000"/>
              </a:solidFill>
            </a:endParaRPr>
          </a:p>
          <a:p>
            <a:endParaRPr lang="en-US" sz="1600" dirty="0" smtClean="0">
              <a:solidFill>
                <a:srgbClr val="FF0000"/>
              </a:solidFill>
            </a:endParaRPr>
          </a:p>
          <a:p>
            <a:endParaRPr lang="en-US" sz="1600" dirty="0">
              <a:solidFill>
                <a:srgbClr val="FF0000"/>
              </a:solidFill>
            </a:endParaRPr>
          </a:p>
          <a:p>
            <a:r>
              <a:rPr lang="en-US" sz="1600" dirty="0" smtClean="0">
                <a:solidFill>
                  <a:srgbClr val="FF0000"/>
                </a:solidFill>
              </a:rPr>
              <a:t>A high proportion of culturally and linguistically diverse communities</a:t>
            </a:r>
            <a:r>
              <a:rPr lang="en-US" sz="1600" dirty="0" smtClean="0"/>
              <a:t>, with over 130 nationalities represented, including many new migrants. </a:t>
            </a:r>
            <a:r>
              <a:rPr lang="en-US" sz="1200" dirty="0" smtClean="0"/>
              <a:t>(source: Western Agenda, Lead West)</a:t>
            </a:r>
          </a:p>
          <a:p>
            <a:endParaRPr lang="en-US" sz="1200" dirty="0"/>
          </a:p>
          <a:p>
            <a:r>
              <a:rPr lang="en-US" sz="1600" dirty="0" smtClean="0">
                <a:solidFill>
                  <a:srgbClr val="FF0000"/>
                </a:solidFill>
              </a:rPr>
              <a:t>13</a:t>
            </a:r>
            <a:r>
              <a:rPr lang="en-US" sz="1600" dirty="0">
                <a:solidFill>
                  <a:srgbClr val="FF0000"/>
                </a:solidFill>
              </a:rPr>
              <a:t>% </a:t>
            </a:r>
            <a:r>
              <a:rPr lang="en-US" sz="1600" dirty="0"/>
              <a:t>of the population </a:t>
            </a:r>
            <a:r>
              <a:rPr lang="en-US" sz="1600" dirty="0" smtClean="0"/>
              <a:t>was </a:t>
            </a:r>
            <a:r>
              <a:rPr lang="en-US" sz="1600" dirty="0">
                <a:solidFill>
                  <a:srgbClr val="FF0000"/>
                </a:solidFill>
              </a:rPr>
              <a:t>aged 65 </a:t>
            </a:r>
            <a:r>
              <a:rPr lang="en-US" sz="1600" dirty="0"/>
              <a:t>and over at the 2011 Census </a:t>
            </a:r>
            <a:r>
              <a:rPr lang="en-US" sz="1200" dirty="0"/>
              <a:t>(source: Lead West, Western Agenda – 2013)</a:t>
            </a:r>
            <a:r>
              <a:rPr lang="en-US" sz="1200" dirty="0" smtClean="0"/>
              <a:t>.</a:t>
            </a:r>
            <a:endParaRPr lang="en-US" sz="1200" dirty="0"/>
          </a:p>
        </p:txBody>
      </p:sp>
      <p:pic>
        <p:nvPicPr>
          <p:cNvPr id="7" name="Picture 6" descr="t0OJ0YNM.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55776" y="2852936"/>
            <a:ext cx="1944216" cy="1296145"/>
          </a:xfrm>
          <a:prstGeom prst="rect">
            <a:avLst/>
          </a:prstGeom>
        </p:spPr>
      </p:pic>
      <p:pic>
        <p:nvPicPr>
          <p:cNvPr id="8" name="Picture 7" descr="t0OJ0YO2.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20521" y="-21721"/>
            <a:ext cx="2159991" cy="1440165"/>
          </a:xfrm>
          <a:prstGeom prst="rect">
            <a:avLst/>
          </a:prstGeom>
        </p:spPr>
      </p:pic>
      <p:pic>
        <p:nvPicPr>
          <p:cNvPr id="9" name="Picture 8" descr="t0OJ0YNU.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1931" y="2852936"/>
            <a:ext cx="1951837" cy="1296144"/>
          </a:xfrm>
          <a:prstGeom prst="rect">
            <a:avLst/>
          </a:prstGeom>
        </p:spPr>
      </p:pic>
      <p:sp>
        <p:nvSpPr>
          <p:cNvPr id="12" name="TextBox 11"/>
          <p:cNvSpPr txBox="1"/>
          <p:nvPr/>
        </p:nvSpPr>
        <p:spPr>
          <a:xfrm>
            <a:off x="5148063" y="1703710"/>
            <a:ext cx="3987167" cy="1077218"/>
          </a:xfrm>
          <a:prstGeom prst="rect">
            <a:avLst/>
          </a:prstGeom>
          <a:noFill/>
        </p:spPr>
        <p:txBody>
          <a:bodyPr wrap="square" rtlCol="0">
            <a:spAutoFit/>
          </a:bodyPr>
          <a:lstStyle/>
          <a:p>
            <a:r>
              <a:rPr lang="en-US" sz="1600" dirty="0" smtClean="0">
                <a:solidFill>
                  <a:srgbClr val="FF0000"/>
                </a:solidFill>
              </a:rPr>
              <a:t>Poor </a:t>
            </a:r>
            <a:r>
              <a:rPr lang="en-US" sz="1600" dirty="0">
                <a:solidFill>
                  <a:srgbClr val="FF0000"/>
                </a:solidFill>
              </a:rPr>
              <a:t>public transport </a:t>
            </a:r>
            <a:r>
              <a:rPr lang="en-US" sz="1600" dirty="0"/>
              <a:t>– highly car </a:t>
            </a:r>
            <a:r>
              <a:rPr lang="en-US" sz="1600" dirty="0" smtClean="0"/>
              <a:t>dependent, transport corridor for heavy freight vehicles between ports, industry and suppliers.</a:t>
            </a:r>
            <a:endParaRPr lang="en-US" sz="1600" dirty="0"/>
          </a:p>
        </p:txBody>
      </p:sp>
    </p:spTree>
    <p:extLst>
      <p:ext uri="{BB962C8B-B14F-4D97-AF65-F5344CB8AC3E}">
        <p14:creationId xmlns:p14="http://schemas.microsoft.com/office/powerpoint/2010/main" val="1786805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6-06-02 at 12.23.42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7543" y="3240830"/>
            <a:ext cx="5832649" cy="3243958"/>
          </a:xfrm>
          <a:prstGeom prst="rect">
            <a:avLst/>
          </a:prstGeom>
        </p:spPr>
      </p:pic>
      <p:sp>
        <p:nvSpPr>
          <p:cNvPr id="2" name="Title 1"/>
          <p:cNvSpPr>
            <a:spLocks noGrp="1"/>
          </p:cNvSpPr>
          <p:nvPr>
            <p:ph type="title"/>
          </p:nvPr>
        </p:nvSpPr>
        <p:spPr/>
        <p:txBody>
          <a:bodyPr/>
          <a:lstStyle/>
          <a:p>
            <a:r>
              <a:rPr lang="en-US" sz="2800" b="1" dirty="0"/>
              <a:t>3</a:t>
            </a:r>
            <a:r>
              <a:rPr lang="en-US" sz="2800" b="1" dirty="0" smtClean="0"/>
              <a:t>. Brief </a:t>
            </a:r>
            <a:r>
              <a:rPr lang="en-US" sz="2800" b="1" dirty="0"/>
              <a:t>Profile of </a:t>
            </a:r>
            <a:r>
              <a:rPr lang="en-US" sz="2800" b="1" dirty="0" smtClean="0"/>
              <a:t>WAGA: </a:t>
            </a:r>
            <a:r>
              <a:rPr lang="en-US" sz="1600" dirty="0"/>
              <a:t>GHG profile; emissions by </a:t>
            </a:r>
            <a:r>
              <a:rPr lang="en-US" sz="1600" dirty="0" smtClean="0"/>
              <a:t>sector, trends</a:t>
            </a:r>
            <a:endParaRPr lang="en-AU" sz="1600" dirty="0"/>
          </a:p>
        </p:txBody>
      </p:sp>
      <p:sp>
        <p:nvSpPr>
          <p:cNvPr id="3" name="Content Placeholder 2"/>
          <p:cNvSpPr>
            <a:spLocks noGrp="1"/>
          </p:cNvSpPr>
          <p:nvPr>
            <p:ph idx="1"/>
          </p:nvPr>
        </p:nvSpPr>
        <p:spPr>
          <a:xfrm>
            <a:off x="381000" y="1052737"/>
            <a:ext cx="6423248" cy="1728192"/>
          </a:xfrm>
        </p:spPr>
        <p:txBody>
          <a:bodyPr/>
          <a:lstStyle/>
          <a:p>
            <a:pPr marL="0" indent="0">
              <a:buNone/>
            </a:pPr>
            <a:r>
              <a:rPr lang="en-AU" sz="1600" b="1" dirty="0" smtClean="0"/>
              <a:t>GHG profile</a:t>
            </a:r>
            <a:endParaRPr lang="en-AU" sz="1600" dirty="0"/>
          </a:p>
          <a:p>
            <a:r>
              <a:rPr lang="en-AU" sz="1600" dirty="0" smtClean="0"/>
              <a:t>In </a:t>
            </a:r>
            <a:r>
              <a:rPr lang="en-AU" sz="1600" dirty="0"/>
              <a:t>2012, the WAGA region produced 17.4 million tonnes of CO2-e emissions </a:t>
            </a:r>
            <a:r>
              <a:rPr lang="en-AU" sz="1100" dirty="0" smtClean="0"/>
              <a:t>Low </a:t>
            </a:r>
            <a:r>
              <a:rPr lang="en-AU" sz="1100" dirty="0"/>
              <a:t>Carbon West: </a:t>
            </a:r>
            <a:r>
              <a:rPr lang="en-AU" sz="1200" dirty="0">
                <a:hlinkClick r:id="rId4"/>
              </a:rPr>
              <a:t>http://waga.com.au/climate-change-action/low-carbon-west</a:t>
            </a:r>
            <a:r>
              <a:rPr lang="en-AU" sz="1200" dirty="0" smtClean="0">
                <a:hlinkClick r:id="rId4"/>
              </a:rPr>
              <a:t>/</a:t>
            </a:r>
            <a:endParaRPr lang="en-AU" sz="1200" dirty="0" smtClean="0"/>
          </a:p>
          <a:p>
            <a:pPr lvl="1"/>
            <a:r>
              <a:rPr lang="en-AU" sz="1600" dirty="0" smtClean="0"/>
              <a:t>Approx</a:t>
            </a:r>
            <a:r>
              <a:rPr lang="en-AU" sz="1600" dirty="0"/>
              <a:t>. 3% of Australia’s total national emissions (compared to 2012 </a:t>
            </a:r>
            <a:r>
              <a:rPr lang="en-AU" sz="1600" dirty="0" smtClean="0"/>
              <a:t>emissions </a:t>
            </a:r>
            <a:r>
              <a:rPr lang="en-AU" sz="1200" u="sng" dirty="0">
                <a:hlinkClick r:id="rId5"/>
              </a:rPr>
              <a:t>http://ageis.climatechange.gov.au</a:t>
            </a:r>
            <a:endParaRPr lang="en-AU" sz="1200" dirty="0"/>
          </a:p>
          <a:p>
            <a:pPr lvl="1"/>
            <a:r>
              <a:rPr lang="en-AU" sz="1600" dirty="0"/>
              <a:t>Approx. 15% of Victoria’s total emissions </a:t>
            </a:r>
            <a:r>
              <a:rPr lang="en-AU" sz="1200" u="sng" dirty="0" smtClean="0">
                <a:hlinkClick r:id="rId6"/>
              </a:rPr>
              <a:t>https</a:t>
            </a:r>
            <a:r>
              <a:rPr lang="en-AU" sz="1200" u="sng" dirty="0">
                <a:hlinkClick r:id="rId6"/>
              </a:rPr>
              <a:t>://www.ces.vic.gov.au/soe/climate-</a:t>
            </a:r>
            <a:r>
              <a:rPr lang="en-AU" sz="1200" u="sng" dirty="0" smtClean="0">
                <a:hlinkClick r:id="rId6"/>
              </a:rPr>
              <a:t>change</a:t>
            </a:r>
            <a:endParaRPr lang="en-AU" sz="1200" dirty="0"/>
          </a:p>
          <a:p>
            <a:endParaRPr lang="en-AU" dirty="0"/>
          </a:p>
        </p:txBody>
      </p:sp>
      <p:sp>
        <p:nvSpPr>
          <p:cNvPr id="4" name="Date Placeholder 3"/>
          <p:cNvSpPr>
            <a:spLocks noGrp="1"/>
          </p:cNvSpPr>
          <p:nvPr>
            <p:ph type="dt" sz="half" idx="10"/>
          </p:nvPr>
        </p:nvSpPr>
        <p:spPr>
          <a:xfrm>
            <a:off x="444500" y="6565900"/>
            <a:ext cx="2759348" cy="247476"/>
          </a:xfrm>
        </p:spPr>
        <p:txBody>
          <a:bodyPr/>
          <a:lstStyle/>
          <a:p>
            <a:r>
              <a:rPr lang="en-US" smtClean="0">
                <a:solidFill>
                  <a:srgbClr val="FFFFFF"/>
                </a:solidFill>
              </a:rPr>
              <a:t>RMIT University and WAGA 2016</a:t>
            </a:r>
            <a:endParaRPr lang="en-AU">
              <a:solidFill>
                <a:srgbClr val="FFFFFF"/>
              </a:solidFill>
            </a:endParaRPr>
          </a:p>
        </p:txBody>
      </p:sp>
      <p:sp>
        <p:nvSpPr>
          <p:cNvPr id="5" name="Footer Placeholder 4"/>
          <p:cNvSpPr>
            <a:spLocks noGrp="1"/>
          </p:cNvSpPr>
          <p:nvPr>
            <p:ph type="ftr" sz="quarter" idx="11"/>
          </p:nvPr>
        </p:nvSpPr>
        <p:spPr>
          <a:xfrm>
            <a:off x="2611438" y="6575425"/>
            <a:ext cx="6209034" cy="282575"/>
          </a:xfrm>
        </p:spPr>
        <p:txBody>
          <a:bodyPr/>
          <a:lstStyle/>
          <a:p>
            <a:r>
              <a:rPr lang="en-AU" dirty="0" smtClean="0">
                <a:solidFill>
                  <a:srgbClr val="FFFFFF"/>
                </a:solidFill>
              </a:rPr>
              <a:t>Climate Compatible Development in Asian Cities Workshop 6-7 June 2016</a:t>
            </a:r>
            <a:endParaRPr lang="en-AU" dirty="0">
              <a:solidFill>
                <a:srgbClr val="FFFFFF"/>
              </a:solidFill>
            </a:endParaRPr>
          </a:p>
        </p:txBody>
      </p:sp>
      <p:pic>
        <p:nvPicPr>
          <p:cNvPr id="10" name="Picture 9" descr="Screen Shot 2016-06-02 at 12.13.19 pm.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811351" y="1916832"/>
            <a:ext cx="2081129" cy="4464496"/>
          </a:xfrm>
          <a:prstGeom prst="rect">
            <a:avLst/>
          </a:prstGeom>
        </p:spPr>
      </p:pic>
    </p:spTree>
    <p:extLst>
      <p:ext uri="{BB962C8B-B14F-4D97-AF65-F5344CB8AC3E}">
        <p14:creationId xmlns:p14="http://schemas.microsoft.com/office/powerpoint/2010/main" val="3328654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3</a:t>
            </a:r>
            <a:r>
              <a:rPr lang="en-US" sz="2800" b="1" dirty="0" smtClean="0"/>
              <a:t>. </a:t>
            </a:r>
            <a:r>
              <a:rPr lang="en-US" sz="2800" b="1" dirty="0"/>
              <a:t>Brief Profile of WAGA: </a:t>
            </a:r>
            <a:r>
              <a:rPr lang="en-US" sz="1600" dirty="0"/>
              <a:t>trends; key vulnerabilities and </a:t>
            </a:r>
            <a:r>
              <a:rPr lang="en-US" sz="1600" dirty="0" smtClean="0"/>
              <a:t>challenges.</a:t>
            </a:r>
            <a:endParaRPr lang="en-AU" sz="1600" dirty="0"/>
          </a:p>
        </p:txBody>
      </p:sp>
      <p:sp>
        <p:nvSpPr>
          <p:cNvPr id="4" name="Date Placeholder 3"/>
          <p:cNvSpPr>
            <a:spLocks noGrp="1"/>
          </p:cNvSpPr>
          <p:nvPr>
            <p:ph type="dt" sz="half" idx="10"/>
          </p:nvPr>
        </p:nvSpPr>
        <p:spPr>
          <a:xfrm>
            <a:off x="444500" y="6565900"/>
            <a:ext cx="2327300" cy="292100"/>
          </a:xfrm>
        </p:spPr>
        <p:txBody>
          <a:bodyPr/>
          <a:lstStyle/>
          <a:p>
            <a:r>
              <a:rPr lang="en-US" dirty="0" err="1" smtClean="0">
                <a:solidFill>
                  <a:srgbClr val="FFFFFF"/>
                </a:solidFill>
              </a:rPr>
              <a:t>RMIT</a:t>
            </a:r>
            <a:r>
              <a:rPr lang="en-US" dirty="0" smtClean="0">
                <a:solidFill>
                  <a:srgbClr val="FFFFFF"/>
                </a:solidFill>
              </a:rPr>
              <a:t> University and </a:t>
            </a:r>
            <a:r>
              <a:rPr lang="en-US" dirty="0" err="1" smtClean="0">
                <a:solidFill>
                  <a:srgbClr val="FFFFFF"/>
                </a:solidFill>
              </a:rPr>
              <a:t>WAGA</a:t>
            </a:r>
            <a:r>
              <a:rPr lang="en-US" dirty="0" smtClean="0">
                <a:solidFill>
                  <a:srgbClr val="FFFFFF"/>
                </a:solidFill>
              </a:rPr>
              <a:t> 2016</a:t>
            </a:r>
            <a:endParaRPr lang="en-AU" dirty="0">
              <a:solidFill>
                <a:srgbClr val="FFFFFF"/>
              </a:solidFill>
            </a:endParaRPr>
          </a:p>
        </p:txBody>
      </p:sp>
      <p:sp>
        <p:nvSpPr>
          <p:cNvPr id="5" name="Footer Placeholder 4"/>
          <p:cNvSpPr>
            <a:spLocks noGrp="1"/>
          </p:cNvSpPr>
          <p:nvPr>
            <p:ph type="ftr" sz="quarter" idx="11"/>
          </p:nvPr>
        </p:nvSpPr>
        <p:spPr>
          <a:xfrm>
            <a:off x="2611438" y="6575424"/>
            <a:ext cx="5404008" cy="282575"/>
          </a:xfrm>
        </p:spPr>
        <p:txBody>
          <a:bodyPr/>
          <a:lstStyle/>
          <a:p>
            <a:r>
              <a:rPr lang="en-AU" dirty="0" smtClean="0">
                <a:solidFill>
                  <a:srgbClr val="FFFFFF"/>
                </a:solidFill>
              </a:rPr>
              <a:t>Climate Compatible Development in Asian Cities Workshop 6-7 June 2016</a:t>
            </a:r>
            <a:endParaRPr lang="en-AU" dirty="0">
              <a:solidFill>
                <a:srgbClr val="FFFFFF"/>
              </a:solidFill>
            </a:endParaRPr>
          </a:p>
        </p:txBody>
      </p:sp>
      <p:pic>
        <p:nvPicPr>
          <p:cNvPr id="6" name="Picture 5" descr="C:\TRIM\TEMP\HPTRIM.5824\t0O93C0D.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918652" y="1190309"/>
            <a:ext cx="2945537" cy="31747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200284" y="4365104"/>
            <a:ext cx="1468060" cy="2144614"/>
          </a:xfrm>
          <a:prstGeom prst="rect">
            <a:avLst/>
          </a:prstGeom>
          <a:solidFill>
            <a:srgbClr val="FFFFFF">
              <a:shade val="85000"/>
            </a:srgbClr>
          </a:solidFill>
          <a:ln w="9525" cap="sq" cmpd="sng">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 name="Picture 7"/>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73583" y="4365103"/>
            <a:ext cx="1459103" cy="2160000"/>
          </a:xfrm>
          <a:prstGeom prst="rect">
            <a:avLst/>
          </a:prstGeom>
          <a:solidFill>
            <a:srgbClr val="FFFFFF">
              <a:shade val="85000"/>
            </a:srgbClr>
          </a:solidFill>
          <a:ln w="9525" cap="sq" cmpd="sng">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Picture 8" descr="C:\Users\heatherm\Desktop\Adaptation pics\WAGA - Pictures - Brimbank - Endangered Species due to Climate Change - Taylors Valley grass fire.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050" y="2483324"/>
            <a:ext cx="1904653" cy="188178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1196752"/>
            <a:ext cx="1907704" cy="1268325"/>
          </a:xfrm>
          <a:prstGeom prst="rect">
            <a:avLst/>
          </a:prstGeom>
          <a:ln>
            <a:solidFill>
              <a:srgbClr val="FFFFFF"/>
            </a:solidFill>
          </a:ln>
        </p:spPr>
      </p:pic>
      <p:pic>
        <p:nvPicPr>
          <p:cNvPr id="13" name="Picture 12" descr="t0OJ0YMK.JP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912311" y="4365104"/>
            <a:ext cx="3315873" cy="2156590"/>
          </a:xfrm>
          <a:prstGeom prst="rect">
            <a:avLst/>
          </a:prstGeom>
          <a:ln>
            <a:solidFill>
              <a:schemeClr val="bg1"/>
            </a:solidFill>
          </a:ln>
        </p:spPr>
      </p:pic>
      <p:pic>
        <p:nvPicPr>
          <p:cNvPr id="14" name="Picture 13" descr="t0OJ0YOI.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5816" y="4365344"/>
            <a:ext cx="2880000" cy="2160000"/>
          </a:xfrm>
          <a:prstGeom prst="rect">
            <a:avLst/>
          </a:prstGeom>
          <a:ln>
            <a:solidFill>
              <a:srgbClr val="FFFFFF"/>
            </a:solidFill>
          </a:ln>
        </p:spPr>
      </p:pic>
      <p:sp>
        <p:nvSpPr>
          <p:cNvPr id="15" name="TextBox 14"/>
          <p:cNvSpPr txBox="1"/>
          <p:nvPr/>
        </p:nvSpPr>
        <p:spPr>
          <a:xfrm>
            <a:off x="4932040" y="1171922"/>
            <a:ext cx="4211960" cy="3193182"/>
          </a:xfrm>
          <a:prstGeom prst="rect">
            <a:avLst/>
          </a:prstGeom>
          <a:noFill/>
        </p:spPr>
        <p:txBody>
          <a:bodyPr wrap="square" rtlCol="0">
            <a:spAutoFit/>
          </a:bodyPr>
          <a:lstStyle/>
          <a:p>
            <a:r>
              <a:rPr lang="en-AU" sz="1600" b="1" dirty="0" smtClean="0"/>
              <a:t>Situated on </a:t>
            </a:r>
            <a:r>
              <a:rPr lang="en-AU" sz="1600" b="1" dirty="0"/>
              <a:t>the volcanic </a:t>
            </a:r>
            <a:r>
              <a:rPr lang="en-AU" sz="1600" b="1" dirty="0" smtClean="0"/>
              <a:t>plain</a:t>
            </a:r>
            <a:r>
              <a:rPr lang="en-AU" sz="1600" b="1" i="1" dirty="0" smtClean="0"/>
              <a:t>s </a:t>
            </a:r>
            <a:br>
              <a:rPr lang="en-AU" sz="1600" b="1" i="1" dirty="0" smtClean="0"/>
            </a:br>
            <a:r>
              <a:rPr lang="en-AU" sz="1550" i="1" dirty="0" smtClean="0"/>
              <a:t>An </a:t>
            </a:r>
            <a:r>
              <a:rPr lang="en-AU" sz="1550" i="1" dirty="0"/>
              <a:t>area of low rainfall, grassland habitat and limited tree canopy cover with several </a:t>
            </a:r>
            <a:r>
              <a:rPr lang="en-AU" sz="1550" i="1" dirty="0" smtClean="0"/>
              <a:t>endangered </a:t>
            </a:r>
            <a:r>
              <a:rPr lang="en-AU" sz="1550" i="1" dirty="0"/>
              <a:t>species. </a:t>
            </a:r>
            <a:r>
              <a:rPr lang="en-AU" sz="1550" dirty="0" smtClean="0"/>
              <a:t/>
            </a:r>
            <a:br>
              <a:rPr lang="en-AU" sz="1550" dirty="0" smtClean="0"/>
            </a:br>
            <a:endParaRPr lang="en-AU" sz="1550" dirty="0"/>
          </a:p>
          <a:p>
            <a:pPr marL="171450" indent="-171450">
              <a:buFont typeface="Arial"/>
              <a:buChar char="•"/>
            </a:pPr>
            <a:r>
              <a:rPr lang="en-AU" sz="1550" dirty="0">
                <a:solidFill>
                  <a:srgbClr val="FF0000"/>
                </a:solidFill>
              </a:rPr>
              <a:t>Grassfires</a:t>
            </a:r>
            <a:r>
              <a:rPr lang="en-AU" sz="1550" dirty="0"/>
              <a:t> are expected to increase in severity and frequency and coastal areas will be </a:t>
            </a:r>
            <a:r>
              <a:rPr lang="en-AU" sz="1550" dirty="0" smtClean="0"/>
              <a:t>damaged </a:t>
            </a:r>
            <a:r>
              <a:rPr lang="en-AU" sz="1550" dirty="0"/>
              <a:t>by </a:t>
            </a:r>
            <a:r>
              <a:rPr lang="en-AU" sz="1550" dirty="0">
                <a:solidFill>
                  <a:srgbClr val="FF0000"/>
                </a:solidFill>
              </a:rPr>
              <a:t>sea level rise</a:t>
            </a:r>
            <a:r>
              <a:rPr lang="en-AU" sz="1550" dirty="0" smtClean="0"/>
              <a:t>.</a:t>
            </a:r>
            <a:br>
              <a:rPr lang="en-AU" sz="1550" dirty="0" smtClean="0"/>
            </a:br>
            <a:endParaRPr lang="en-AU" sz="1550" dirty="0"/>
          </a:p>
          <a:p>
            <a:pPr marL="171450" indent="-171450">
              <a:buFont typeface="Arial"/>
              <a:buChar char="•"/>
            </a:pPr>
            <a:r>
              <a:rPr lang="en-AU" sz="1550" dirty="0">
                <a:solidFill>
                  <a:srgbClr val="FF0000"/>
                </a:solidFill>
              </a:rPr>
              <a:t>Heat waves </a:t>
            </a:r>
            <a:r>
              <a:rPr lang="en-AU" sz="1550" dirty="0"/>
              <a:t>are becoming more frequent and severe and causing injury or death in elderly, infant, chronically ill and migrant populations</a:t>
            </a:r>
            <a:r>
              <a:rPr lang="en-AU" sz="1550" dirty="0" smtClean="0"/>
              <a:t>.</a:t>
            </a:r>
            <a:endParaRPr lang="en-US" sz="1550" dirty="0"/>
          </a:p>
        </p:txBody>
      </p:sp>
    </p:spTree>
    <p:extLst>
      <p:ext uri="{BB962C8B-B14F-4D97-AF65-F5344CB8AC3E}">
        <p14:creationId xmlns:p14="http://schemas.microsoft.com/office/powerpoint/2010/main" val="2550428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3</a:t>
            </a:r>
            <a:r>
              <a:rPr lang="en-AU" dirty="0" smtClean="0"/>
              <a:t>. Western Region Climate Policies and Plans</a:t>
            </a:r>
            <a:endParaRPr lang="en-AU" sz="1600" dirty="0"/>
          </a:p>
        </p:txBody>
      </p:sp>
      <p:sp>
        <p:nvSpPr>
          <p:cNvPr id="3" name="Content Placeholder 2"/>
          <p:cNvSpPr>
            <a:spLocks noGrp="1"/>
          </p:cNvSpPr>
          <p:nvPr>
            <p:ph idx="1"/>
          </p:nvPr>
        </p:nvSpPr>
        <p:spPr>
          <a:xfrm>
            <a:off x="446856" y="908720"/>
            <a:ext cx="8229600" cy="5544616"/>
          </a:xfrm>
        </p:spPr>
        <p:txBody>
          <a:bodyPr/>
          <a:lstStyle/>
          <a:p>
            <a:pPr marL="0" indent="0">
              <a:buNone/>
            </a:pPr>
            <a:r>
              <a:rPr lang="en-AU" sz="1700" dirty="0" smtClean="0"/>
              <a:t>WAGA formed in 2006. Important in leading the response….</a:t>
            </a:r>
            <a:br>
              <a:rPr lang="en-AU" sz="1700" dirty="0" smtClean="0"/>
            </a:br>
            <a:endParaRPr lang="en-AU" sz="1700" dirty="0" smtClean="0"/>
          </a:p>
          <a:p>
            <a:pPr marL="0" indent="0">
              <a:buNone/>
            </a:pPr>
            <a:endParaRPr lang="en-AU" sz="1700" dirty="0" smtClean="0"/>
          </a:p>
          <a:p>
            <a:pPr marL="0" indent="0">
              <a:buNone/>
            </a:pPr>
            <a:endParaRPr lang="en-AU" sz="1700" dirty="0"/>
          </a:p>
          <a:p>
            <a:pPr marL="0" indent="0">
              <a:buNone/>
            </a:pPr>
            <a:endParaRPr lang="en-AU" sz="1700" dirty="0" smtClean="0"/>
          </a:p>
          <a:p>
            <a:pPr marL="0" indent="0">
              <a:buNone/>
            </a:pPr>
            <a:endParaRPr lang="en-AU" sz="1700" dirty="0"/>
          </a:p>
          <a:p>
            <a:pPr marL="0" indent="0">
              <a:buNone/>
            </a:pPr>
            <a:endParaRPr lang="en-AU" sz="1700" dirty="0" smtClean="0"/>
          </a:p>
          <a:p>
            <a:pPr marL="0" indent="0">
              <a:buNone/>
            </a:pPr>
            <a:r>
              <a:rPr lang="en-AU" sz="800" dirty="0" smtClean="0"/>
              <a:t/>
            </a:r>
            <a:br>
              <a:rPr lang="en-AU" sz="800" dirty="0" smtClean="0"/>
            </a:br>
            <a:r>
              <a:rPr lang="en-AU" sz="800" dirty="0" smtClean="0"/>
              <a:t/>
            </a:r>
            <a:br>
              <a:rPr lang="en-AU" sz="800" dirty="0" smtClean="0"/>
            </a:br>
            <a:r>
              <a:rPr lang="en-AU" sz="800" dirty="0" smtClean="0"/>
              <a:t/>
            </a:r>
            <a:br>
              <a:rPr lang="en-AU" sz="800" dirty="0" smtClean="0"/>
            </a:br>
            <a:endParaRPr lang="en-AU" sz="800" dirty="0" smtClean="0"/>
          </a:p>
          <a:p>
            <a:r>
              <a:rPr lang="en-AU" sz="1700" dirty="0" smtClean="0"/>
              <a:t>Climate Change Adaptation Risk Assessment (2011)</a:t>
            </a:r>
          </a:p>
          <a:p>
            <a:r>
              <a:rPr lang="en-AU" sz="1700" dirty="0"/>
              <a:t>Adaptation Strategy and Action Plan </a:t>
            </a:r>
            <a:r>
              <a:rPr lang="en-AU" sz="1700" dirty="0" smtClean="0"/>
              <a:t>(2013-2020)</a:t>
            </a:r>
          </a:p>
          <a:p>
            <a:r>
              <a:rPr lang="en-AU" sz="1700" dirty="0" smtClean="0"/>
              <a:t>Low Carbon West Strategy (2014 – 2020)</a:t>
            </a:r>
          </a:p>
          <a:p>
            <a:r>
              <a:rPr lang="en-AU" sz="1700" dirty="0" smtClean="0"/>
              <a:t>Urban Sustainability Atlas* </a:t>
            </a:r>
            <a:r>
              <a:rPr lang="en-US" sz="1700" dirty="0" smtClean="0"/>
              <a:t>(2014 – ongoing)</a:t>
            </a:r>
            <a:endParaRPr lang="en-AU" sz="1700" dirty="0" smtClean="0"/>
          </a:p>
          <a:p>
            <a:r>
              <a:rPr lang="en-AU" sz="1700" dirty="0" smtClean="0"/>
              <a:t>Reducing councils’ own emissions – </a:t>
            </a:r>
            <a:r>
              <a:rPr lang="en-AU" sz="1200" dirty="0" smtClean="0"/>
              <a:t>streetlight upgrades - </a:t>
            </a:r>
            <a:r>
              <a:rPr lang="en-US" sz="1200" dirty="0" smtClean="0"/>
              <a:t>savings of </a:t>
            </a:r>
            <a:r>
              <a:rPr lang="en-US" sz="1200" dirty="0"/>
              <a:t>about 24,740 </a:t>
            </a:r>
            <a:r>
              <a:rPr lang="en-US" sz="1200" dirty="0" err="1"/>
              <a:t>tonnes</a:t>
            </a:r>
            <a:r>
              <a:rPr lang="en-US" sz="1200" dirty="0"/>
              <a:t> each year</a:t>
            </a:r>
            <a:endParaRPr lang="en-AU" sz="1200" dirty="0" smtClean="0"/>
          </a:p>
          <a:p>
            <a:r>
              <a:rPr lang="en-AU" sz="1700" dirty="0" smtClean="0">
                <a:solidFill>
                  <a:srgbClr val="7030A0"/>
                </a:solidFill>
              </a:rPr>
              <a:t>M &amp; E Framework : How Well are We Adapting? 2014-2017</a:t>
            </a:r>
          </a:p>
          <a:p>
            <a:endParaRPr lang="en-AU" dirty="0" smtClean="0"/>
          </a:p>
          <a:p>
            <a:endParaRPr lang="en-AU" dirty="0"/>
          </a:p>
        </p:txBody>
      </p:sp>
      <p:sp>
        <p:nvSpPr>
          <p:cNvPr id="4" name="Date Placeholder 3"/>
          <p:cNvSpPr>
            <a:spLocks noGrp="1"/>
          </p:cNvSpPr>
          <p:nvPr>
            <p:ph type="dt" sz="half" idx="10"/>
          </p:nvPr>
        </p:nvSpPr>
        <p:spPr>
          <a:xfrm>
            <a:off x="444500" y="6565900"/>
            <a:ext cx="2903364" cy="292100"/>
          </a:xfrm>
        </p:spPr>
        <p:txBody>
          <a:bodyPr/>
          <a:lstStyle/>
          <a:p>
            <a:r>
              <a:rPr lang="en-US" dirty="0" smtClean="0">
                <a:solidFill>
                  <a:srgbClr val="FFFFFF"/>
                </a:solidFill>
              </a:rPr>
              <a:t>RMIT University and WAGA 2016</a:t>
            </a:r>
            <a:endParaRPr lang="en-AU" dirty="0">
              <a:solidFill>
                <a:srgbClr val="FFFFFF"/>
              </a:solidFill>
            </a:endParaRPr>
          </a:p>
        </p:txBody>
      </p:sp>
      <p:sp>
        <p:nvSpPr>
          <p:cNvPr id="5" name="Footer Placeholder 4"/>
          <p:cNvSpPr>
            <a:spLocks noGrp="1"/>
          </p:cNvSpPr>
          <p:nvPr>
            <p:ph type="ftr" sz="quarter" idx="11"/>
          </p:nvPr>
        </p:nvSpPr>
        <p:spPr>
          <a:xfrm>
            <a:off x="3707904" y="6552890"/>
            <a:ext cx="5272930" cy="282575"/>
          </a:xfrm>
        </p:spPr>
        <p:txBody>
          <a:bodyPr/>
          <a:lstStyle/>
          <a:p>
            <a:r>
              <a:rPr lang="en-AU" dirty="0" smtClean="0">
                <a:solidFill>
                  <a:srgbClr val="FFFFFF"/>
                </a:solidFill>
              </a:rPr>
              <a:t>Climate Compatible Development in Asian Cities Workshop 6-7 June 2016</a:t>
            </a:r>
            <a:endParaRPr lang="en-AU" dirty="0">
              <a:solidFill>
                <a:srgbClr val="FFFFFF"/>
              </a:solidFill>
            </a:endParaRPr>
          </a:p>
        </p:txBody>
      </p:sp>
      <p:pic>
        <p:nvPicPr>
          <p:cNvPr id="6" name="Picture 5" descr="Screen Shot 2016-06-04 at 9.24.18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1419667"/>
            <a:ext cx="4824536" cy="2585397"/>
          </a:xfrm>
          <a:prstGeom prst="rect">
            <a:avLst/>
          </a:prstGeom>
        </p:spPr>
      </p:pic>
    </p:spTree>
    <p:extLst>
      <p:ext uri="{BB962C8B-B14F-4D97-AF65-F5344CB8AC3E}">
        <p14:creationId xmlns:p14="http://schemas.microsoft.com/office/powerpoint/2010/main" val="11170344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67544" y="2708920"/>
            <a:ext cx="7992888" cy="4865687"/>
          </a:xfrm>
        </p:spPr>
        <p:txBody>
          <a:bodyPr/>
          <a:lstStyle/>
          <a:p>
            <a:pPr marL="0" indent="0">
              <a:buNone/>
            </a:pPr>
            <a:r>
              <a:rPr lang="en-US" dirty="0" smtClean="0">
                <a:solidFill>
                  <a:srgbClr val="FF0000"/>
                </a:solidFill>
              </a:rPr>
              <a:t>WAGA Climate Change Adaptation Strategy and Action Plan (2012):</a:t>
            </a:r>
            <a:endParaRPr lang="en-US" dirty="0" smtClean="0"/>
          </a:p>
          <a:p>
            <a:pPr marL="0" indent="0">
              <a:buNone/>
            </a:pPr>
            <a:r>
              <a:rPr lang="en-US" dirty="0" smtClean="0">
                <a:solidFill>
                  <a:srgbClr val="660066"/>
                </a:solidFill>
              </a:rPr>
              <a:t>88 risks identified (17 severe) : covering council service areas</a:t>
            </a:r>
          </a:p>
          <a:p>
            <a:pPr lvl="1"/>
            <a:r>
              <a:rPr lang="en-US" dirty="0" smtClean="0"/>
              <a:t>assets and infrastructure; </a:t>
            </a:r>
          </a:p>
          <a:p>
            <a:pPr lvl="1"/>
            <a:r>
              <a:rPr lang="en-US" dirty="0" smtClean="0"/>
              <a:t>transport; </a:t>
            </a:r>
          </a:p>
          <a:p>
            <a:pPr lvl="1"/>
            <a:r>
              <a:rPr lang="en-US" dirty="0" smtClean="0"/>
              <a:t>open space and recreation; </a:t>
            </a:r>
          </a:p>
          <a:p>
            <a:pPr lvl="1"/>
            <a:r>
              <a:rPr lang="en-US" dirty="0" smtClean="0"/>
              <a:t>natural environment; </a:t>
            </a:r>
          </a:p>
          <a:p>
            <a:pPr lvl="1"/>
            <a:r>
              <a:rPr lang="en-US" dirty="0" smtClean="0"/>
              <a:t>emergency management;</a:t>
            </a:r>
          </a:p>
          <a:p>
            <a:pPr lvl="1"/>
            <a:r>
              <a:rPr lang="en-US" dirty="0" smtClean="0"/>
              <a:t> health and community; </a:t>
            </a:r>
          </a:p>
          <a:p>
            <a:pPr lvl="1"/>
            <a:r>
              <a:rPr lang="en-US" dirty="0" smtClean="0"/>
              <a:t>planning and building; </a:t>
            </a:r>
          </a:p>
          <a:p>
            <a:pPr lvl="1"/>
            <a:r>
              <a:rPr lang="en-US" dirty="0" smtClean="0"/>
              <a:t>Business/service delivery continuity</a:t>
            </a:r>
            <a:endParaRPr lang="en-US" dirty="0"/>
          </a:p>
        </p:txBody>
      </p:sp>
      <p:sp>
        <p:nvSpPr>
          <p:cNvPr id="4" name="Date Placeholder 3"/>
          <p:cNvSpPr>
            <a:spLocks noGrp="1"/>
          </p:cNvSpPr>
          <p:nvPr>
            <p:ph type="dt" sz="half" idx="10"/>
          </p:nvPr>
        </p:nvSpPr>
        <p:spPr>
          <a:xfrm>
            <a:off x="444500" y="6565900"/>
            <a:ext cx="2615332" cy="175468"/>
          </a:xfrm>
        </p:spPr>
        <p:txBody>
          <a:bodyPr/>
          <a:lstStyle/>
          <a:p>
            <a:r>
              <a:rPr lang="en-US" dirty="0" err="1" smtClean="0">
                <a:solidFill>
                  <a:srgbClr val="FFFFFF"/>
                </a:solidFill>
              </a:rPr>
              <a:t>RMIT</a:t>
            </a:r>
            <a:r>
              <a:rPr lang="en-US" dirty="0" smtClean="0">
                <a:solidFill>
                  <a:srgbClr val="FFFFFF"/>
                </a:solidFill>
              </a:rPr>
              <a:t> University and </a:t>
            </a:r>
            <a:r>
              <a:rPr lang="en-US" dirty="0" err="1" smtClean="0">
                <a:solidFill>
                  <a:srgbClr val="FFFFFF"/>
                </a:solidFill>
              </a:rPr>
              <a:t>WAGA</a:t>
            </a:r>
            <a:r>
              <a:rPr lang="en-US" dirty="0" smtClean="0">
                <a:solidFill>
                  <a:srgbClr val="FFFFFF"/>
                </a:solidFill>
              </a:rPr>
              <a:t> 2016</a:t>
            </a:r>
            <a:endParaRPr lang="en-AU" dirty="0">
              <a:solidFill>
                <a:srgbClr val="FFFFFF"/>
              </a:solidFill>
            </a:endParaRPr>
          </a:p>
        </p:txBody>
      </p:sp>
      <p:sp>
        <p:nvSpPr>
          <p:cNvPr id="5" name="Footer Placeholder 4"/>
          <p:cNvSpPr>
            <a:spLocks noGrp="1"/>
          </p:cNvSpPr>
          <p:nvPr>
            <p:ph type="ftr" sz="quarter" idx="11"/>
          </p:nvPr>
        </p:nvSpPr>
        <p:spPr>
          <a:xfrm>
            <a:off x="2611438" y="6575424"/>
            <a:ext cx="5921002" cy="282575"/>
          </a:xfrm>
        </p:spPr>
        <p:txBody>
          <a:bodyPr/>
          <a:lstStyle/>
          <a:p>
            <a:r>
              <a:rPr lang="en-AU" dirty="0" smtClean="0">
                <a:solidFill>
                  <a:srgbClr val="FFFFFF"/>
                </a:solidFill>
              </a:rPr>
              <a:t>Climate Compatible Development in Asian Cities Workshop 6-7 June 2016</a:t>
            </a:r>
            <a:endParaRPr lang="en-AU" dirty="0">
              <a:solidFill>
                <a:srgbClr val="FFFFFF"/>
              </a:solidFill>
            </a:endParaRPr>
          </a:p>
        </p:txBody>
      </p:sp>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7384"/>
            <a:ext cx="3377909" cy="2700000"/>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30549" y="-27384"/>
            <a:ext cx="4049963" cy="2698631"/>
          </a:xfrm>
          <a:prstGeom prst="rect">
            <a:avLst/>
          </a:prstGeom>
        </p:spPr>
      </p:pic>
      <p:pic>
        <p:nvPicPr>
          <p:cNvPr id="10" name="Picture 9"/>
          <p:cNvPicPr>
            <a:picLocks noChangeAspect="1"/>
          </p:cNvPicPr>
          <p:nvPr/>
        </p:nvPicPr>
        <p:blipFill>
          <a:blip r:embed="rId4"/>
          <a:stretch>
            <a:fillRect/>
          </a:stretch>
        </p:blipFill>
        <p:spPr>
          <a:xfrm>
            <a:off x="3347864" y="-27384"/>
            <a:ext cx="1923750" cy="2700000"/>
          </a:xfrm>
          <a:prstGeom prst="rect">
            <a:avLst/>
          </a:prstGeom>
        </p:spPr>
      </p:pic>
    </p:spTree>
    <p:extLst>
      <p:ext uri="{BB962C8B-B14F-4D97-AF65-F5344CB8AC3E}">
        <p14:creationId xmlns:p14="http://schemas.microsoft.com/office/powerpoint/2010/main" val="327517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 Case Study Project: ‘How Well Are We Adapting?’ </a:t>
            </a:r>
            <a:r>
              <a:rPr lang="en-US" sz="1800" dirty="0" smtClean="0"/>
              <a:t>Reporting to Who and Why? Different audiences, Different objectives</a:t>
            </a:r>
            <a:r>
              <a:rPr lang="en-US" dirty="0" smtClean="0"/>
              <a:t/>
            </a:r>
            <a:br>
              <a:rPr lang="en-US" dirty="0" smtClean="0"/>
            </a:br>
            <a:endParaRPr lang="en-US" dirty="0"/>
          </a:p>
        </p:txBody>
      </p:sp>
      <p:sp>
        <p:nvSpPr>
          <p:cNvPr id="3" name="Content Placeholder 2"/>
          <p:cNvSpPr>
            <a:spLocks noGrp="1"/>
          </p:cNvSpPr>
          <p:nvPr>
            <p:ph sz="half" idx="2"/>
          </p:nvPr>
        </p:nvSpPr>
        <p:spPr>
          <a:xfrm>
            <a:off x="467544" y="1556792"/>
            <a:ext cx="3034680" cy="3951288"/>
          </a:xfrm>
        </p:spPr>
        <p:txBody>
          <a:bodyPr/>
          <a:lstStyle/>
          <a:p>
            <a:pPr marL="0" indent="0">
              <a:buNone/>
            </a:pPr>
            <a:endParaRPr lang="en-US" sz="1600" b="1" dirty="0" smtClean="0">
              <a:solidFill>
                <a:srgbClr val="008000"/>
              </a:solidFill>
            </a:endParaRPr>
          </a:p>
          <a:p>
            <a:pPr marL="0" indent="0">
              <a:buNone/>
            </a:pPr>
            <a:r>
              <a:rPr lang="en-US" sz="1600" b="1" dirty="0" smtClean="0">
                <a:solidFill>
                  <a:srgbClr val="008000"/>
                </a:solidFill>
              </a:rPr>
              <a:t>Council objectives</a:t>
            </a:r>
          </a:p>
          <a:p>
            <a:pPr marL="0" indent="0">
              <a:buNone/>
            </a:pPr>
            <a:endParaRPr lang="en-US" sz="1600" b="1" dirty="0" smtClean="0"/>
          </a:p>
          <a:p>
            <a:pPr marL="0" indent="0">
              <a:buNone/>
            </a:pPr>
            <a:endParaRPr lang="en-US" sz="1600" b="1" dirty="0"/>
          </a:p>
          <a:p>
            <a:pPr marL="0" indent="0">
              <a:buNone/>
            </a:pPr>
            <a:endParaRPr lang="en-US" sz="1600" b="1" dirty="0"/>
          </a:p>
          <a:p>
            <a:pPr marL="0" indent="0">
              <a:buNone/>
            </a:pPr>
            <a:r>
              <a:rPr lang="en-US" sz="1600" b="1" dirty="0" smtClean="0">
                <a:solidFill>
                  <a:srgbClr val="D89027"/>
                </a:solidFill>
              </a:rPr>
              <a:t>Community </a:t>
            </a:r>
            <a:r>
              <a:rPr lang="en-US" sz="1600" b="1" dirty="0">
                <a:solidFill>
                  <a:srgbClr val="D89027"/>
                </a:solidFill>
              </a:rPr>
              <a:t>objectives</a:t>
            </a:r>
            <a:endParaRPr lang="en-AU" sz="1600" b="1" dirty="0">
              <a:solidFill>
                <a:srgbClr val="D89027"/>
              </a:solidFill>
            </a:endParaRPr>
          </a:p>
          <a:p>
            <a:pPr marL="0" indent="0">
              <a:buNone/>
            </a:pPr>
            <a:endParaRPr lang="en-AU" sz="1600" b="1" dirty="0"/>
          </a:p>
          <a:p>
            <a:pPr marL="0" indent="0">
              <a:buNone/>
            </a:pPr>
            <a:endParaRPr lang="en-AU" sz="1600" b="1" dirty="0" smtClean="0"/>
          </a:p>
          <a:p>
            <a:pPr marL="0" indent="0">
              <a:buNone/>
            </a:pPr>
            <a:endParaRPr lang="en-AU" sz="1600" b="1" dirty="0"/>
          </a:p>
          <a:p>
            <a:pPr marL="0" indent="0">
              <a:buNone/>
            </a:pPr>
            <a:endParaRPr lang="en-AU" sz="1600" b="1" dirty="0" smtClean="0"/>
          </a:p>
          <a:p>
            <a:pPr marL="0" indent="0">
              <a:buNone/>
            </a:pPr>
            <a:r>
              <a:rPr lang="en-AU" sz="1600" b="1" dirty="0" smtClean="0"/>
              <a:t>Monitoring:</a:t>
            </a:r>
            <a:endParaRPr lang="en-AU" sz="1600" b="1" dirty="0"/>
          </a:p>
        </p:txBody>
      </p:sp>
      <p:sp>
        <p:nvSpPr>
          <p:cNvPr id="8" name="Content Placeholder 7"/>
          <p:cNvSpPr>
            <a:spLocks noGrp="1"/>
          </p:cNvSpPr>
          <p:nvPr>
            <p:ph sz="quarter" idx="4"/>
          </p:nvPr>
        </p:nvSpPr>
        <p:spPr>
          <a:xfrm>
            <a:off x="3563888" y="1556792"/>
            <a:ext cx="5050904" cy="3951288"/>
          </a:xfrm>
        </p:spPr>
        <p:txBody>
          <a:bodyPr/>
          <a:lstStyle/>
          <a:p>
            <a:pPr lvl="0"/>
            <a:r>
              <a:rPr lang="en-US" sz="1600" dirty="0">
                <a:solidFill>
                  <a:srgbClr val="008000"/>
                </a:solidFill>
              </a:rPr>
              <a:t>To inform future decision making and adaptation activities</a:t>
            </a:r>
            <a:endParaRPr lang="en-AU" sz="1600" dirty="0">
              <a:solidFill>
                <a:srgbClr val="008000"/>
              </a:solidFill>
            </a:endParaRPr>
          </a:p>
          <a:p>
            <a:pPr lvl="0"/>
            <a:r>
              <a:rPr lang="en-US" sz="1600" dirty="0">
                <a:solidFill>
                  <a:srgbClr val="008000"/>
                </a:solidFill>
              </a:rPr>
              <a:t>To improve learning and build capacity </a:t>
            </a:r>
            <a:endParaRPr lang="en-AU" sz="1600" dirty="0">
              <a:solidFill>
                <a:srgbClr val="008000"/>
              </a:solidFill>
            </a:endParaRPr>
          </a:p>
          <a:p>
            <a:pPr lvl="0"/>
            <a:r>
              <a:rPr lang="en-US" sz="1600" dirty="0">
                <a:solidFill>
                  <a:srgbClr val="008000"/>
                </a:solidFill>
              </a:rPr>
              <a:t>For comparative </a:t>
            </a:r>
            <a:r>
              <a:rPr lang="en-US" sz="1600" dirty="0" smtClean="0">
                <a:solidFill>
                  <a:srgbClr val="008000"/>
                </a:solidFill>
              </a:rPr>
              <a:t>purposes</a:t>
            </a:r>
            <a:endParaRPr lang="en-AU" sz="1600" dirty="0">
              <a:solidFill>
                <a:srgbClr val="008000"/>
              </a:solidFill>
            </a:endParaRPr>
          </a:p>
          <a:p>
            <a:pPr lvl="0"/>
            <a:r>
              <a:rPr lang="en-US" sz="1600" dirty="0">
                <a:solidFill>
                  <a:srgbClr val="D89027"/>
                </a:solidFill>
              </a:rPr>
              <a:t>Improve awareness:</a:t>
            </a:r>
            <a:endParaRPr lang="en-AU" sz="1600" dirty="0">
              <a:solidFill>
                <a:srgbClr val="D89027"/>
              </a:solidFill>
            </a:endParaRPr>
          </a:p>
          <a:p>
            <a:pPr lvl="1"/>
            <a:r>
              <a:rPr lang="en-US" sz="1600" dirty="0">
                <a:solidFill>
                  <a:srgbClr val="D89027"/>
                </a:solidFill>
              </a:rPr>
              <a:t>What is happening</a:t>
            </a:r>
            <a:endParaRPr lang="en-AU" sz="1600" dirty="0">
              <a:solidFill>
                <a:srgbClr val="D89027"/>
              </a:solidFill>
            </a:endParaRPr>
          </a:p>
          <a:p>
            <a:pPr lvl="1"/>
            <a:r>
              <a:rPr lang="en-US" sz="1600" dirty="0">
                <a:solidFill>
                  <a:srgbClr val="D89027"/>
                </a:solidFill>
              </a:rPr>
              <a:t>What is council’s responsibility</a:t>
            </a:r>
            <a:endParaRPr lang="en-AU" sz="1600" dirty="0">
              <a:solidFill>
                <a:srgbClr val="D89027"/>
              </a:solidFill>
            </a:endParaRPr>
          </a:p>
          <a:p>
            <a:pPr lvl="0"/>
            <a:r>
              <a:rPr lang="en-US" sz="1600" dirty="0">
                <a:solidFill>
                  <a:srgbClr val="D89027"/>
                </a:solidFill>
              </a:rPr>
              <a:t>Assure action is happening</a:t>
            </a:r>
            <a:endParaRPr lang="en-AU" sz="1600" dirty="0">
              <a:solidFill>
                <a:srgbClr val="D89027"/>
              </a:solidFill>
            </a:endParaRPr>
          </a:p>
          <a:p>
            <a:pPr lvl="0"/>
            <a:r>
              <a:rPr lang="en-US" sz="1600" dirty="0">
                <a:solidFill>
                  <a:srgbClr val="D89027"/>
                </a:solidFill>
              </a:rPr>
              <a:t>Climate change </a:t>
            </a:r>
            <a:r>
              <a:rPr lang="en-US" sz="1600" dirty="0" smtClean="0">
                <a:solidFill>
                  <a:srgbClr val="D89027"/>
                </a:solidFill>
              </a:rPr>
              <a:t>education</a:t>
            </a:r>
          </a:p>
          <a:p>
            <a:pPr marL="0" lvl="0" indent="0">
              <a:buNone/>
            </a:pPr>
            <a:endParaRPr lang="en-AU" sz="1600" dirty="0">
              <a:solidFill>
                <a:srgbClr val="D89027"/>
              </a:solidFill>
            </a:endParaRPr>
          </a:p>
          <a:p>
            <a:pPr lvl="0"/>
            <a:r>
              <a:rPr lang="en-US" sz="1600" dirty="0"/>
              <a:t>The delivery of actions with concrete outcomes </a:t>
            </a:r>
            <a:endParaRPr lang="en-AU" sz="1600" dirty="0"/>
          </a:p>
          <a:p>
            <a:pPr lvl="0"/>
            <a:r>
              <a:rPr lang="en-US" sz="1600" dirty="0"/>
              <a:t>Building the capacity of the council and community to respond to and manage climate impacts.</a:t>
            </a:r>
            <a:endParaRPr lang="en-AU" sz="1600" dirty="0"/>
          </a:p>
          <a:p>
            <a:endParaRPr lang="en-US" sz="1600" dirty="0"/>
          </a:p>
          <a:p>
            <a:pPr marL="0" indent="0">
              <a:buNone/>
            </a:pPr>
            <a:endParaRPr lang="en-US" sz="1600" dirty="0"/>
          </a:p>
        </p:txBody>
      </p:sp>
      <p:sp>
        <p:nvSpPr>
          <p:cNvPr id="4" name="Date Placeholder 3"/>
          <p:cNvSpPr>
            <a:spLocks noGrp="1"/>
          </p:cNvSpPr>
          <p:nvPr>
            <p:ph type="dt" sz="half" idx="10"/>
          </p:nvPr>
        </p:nvSpPr>
        <p:spPr/>
        <p:txBody>
          <a:bodyPr/>
          <a:lstStyle/>
          <a:p>
            <a:r>
              <a:rPr lang="en-US" smtClean="0">
                <a:solidFill>
                  <a:srgbClr val="FFFFFF"/>
                </a:solidFill>
              </a:rPr>
              <a:t>RMIT University©2016</a:t>
            </a:r>
            <a:endParaRPr lang="en-AU">
              <a:solidFill>
                <a:srgbClr val="FFFFFF"/>
              </a:solidFill>
            </a:endParaRPr>
          </a:p>
        </p:txBody>
      </p:sp>
    </p:spTree>
    <p:extLst>
      <p:ext uri="{BB962C8B-B14F-4D97-AF65-F5344CB8AC3E}">
        <p14:creationId xmlns:p14="http://schemas.microsoft.com/office/powerpoint/2010/main" val="71305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229600" cy="1143000"/>
          </a:xfrm>
        </p:spPr>
        <p:txBody>
          <a:bodyPr/>
          <a:lstStyle/>
          <a:p>
            <a:r>
              <a:rPr lang="en-US" dirty="0"/>
              <a:t>5</a:t>
            </a:r>
            <a:r>
              <a:rPr lang="en-US" dirty="0" smtClean="0"/>
              <a:t>. Designing a Framework - Approaches and Indicators:</a:t>
            </a:r>
            <a:br>
              <a:rPr lang="en-US" dirty="0" smtClean="0"/>
            </a:br>
            <a:r>
              <a:rPr lang="en-US" dirty="0" smtClean="0"/>
              <a:t>Some key lessons from </a:t>
            </a:r>
            <a:r>
              <a:rPr lang="en-US" dirty="0"/>
              <a:t>the </a:t>
            </a:r>
            <a:r>
              <a:rPr lang="en-US" dirty="0" smtClean="0"/>
              <a:t>literature</a:t>
            </a:r>
            <a:endParaRPr lang="en-US" dirty="0"/>
          </a:p>
        </p:txBody>
      </p:sp>
      <p:sp>
        <p:nvSpPr>
          <p:cNvPr id="7" name="Date Placeholder 6"/>
          <p:cNvSpPr>
            <a:spLocks noGrp="1"/>
          </p:cNvSpPr>
          <p:nvPr>
            <p:ph type="dt" sz="half" idx="10"/>
          </p:nvPr>
        </p:nvSpPr>
        <p:spPr/>
        <p:txBody>
          <a:bodyPr/>
          <a:lstStyle/>
          <a:p>
            <a:r>
              <a:rPr lang="en-US" smtClean="0">
                <a:solidFill>
                  <a:srgbClr val="FFFFFF"/>
                </a:solidFill>
              </a:rPr>
              <a:t>RMIT University©2016</a:t>
            </a:r>
            <a:endParaRPr lang="en-AU">
              <a:solidFill>
                <a:srgbClr val="FFFFFF"/>
              </a:solidFill>
            </a:endParaRPr>
          </a:p>
        </p:txBody>
      </p:sp>
      <p:pic>
        <p:nvPicPr>
          <p:cNvPr id="3" name="Picture 2"/>
          <p:cNvPicPr>
            <a:picLocks noChangeAspect="1"/>
          </p:cNvPicPr>
          <p:nvPr/>
        </p:nvPicPr>
        <p:blipFill>
          <a:blip r:embed="rId3"/>
          <a:stretch>
            <a:fillRect/>
          </a:stretch>
        </p:blipFill>
        <p:spPr>
          <a:xfrm>
            <a:off x="5076056" y="1484784"/>
            <a:ext cx="3020571" cy="4293096"/>
          </a:xfrm>
          <a:prstGeom prst="rect">
            <a:avLst/>
          </a:prstGeom>
        </p:spPr>
      </p:pic>
      <p:sp>
        <p:nvSpPr>
          <p:cNvPr id="4" name="Rectangle 3"/>
          <p:cNvSpPr/>
          <p:nvPr/>
        </p:nvSpPr>
        <p:spPr>
          <a:xfrm>
            <a:off x="539552" y="6093296"/>
            <a:ext cx="10225136" cy="584775"/>
          </a:xfrm>
          <a:prstGeom prst="rect">
            <a:avLst/>
          </a:prstGeom>
        </p:spPr>
        <p:txBody>
          <a:bodyPr wrap="square">
            <a:spAutoFit/>
          </a:bodyPr>
          <a:lstStyle/>
          <a:p>
            <a:r>
              <a:rPr lang="en-US" sz="1600" dirty="0">
                <a:solidFill>
                  <a:srgbClr val="000000"/>
                </a:solidFill>
                <a:hlinkClick r:id="rId4"/>
              </a:rPr>
              <a:t>https://</a:t>
            </a:r>
            <a:r>
              <a:rPr lang="en-US" sz="1600" dirty="0" smtClean="0">
                <a:solidFill>
                  <a:srgbClr val="000000"/>
                </a:solidFill>
                <a:hlinkClick r:id="rId4"/>
              </a:rPr>
              <a:t>gallery.mailchimp.com/b38874b25e686137780eb836e/files/M_E_Lit_Review.pdf</a:t>
            </a:r>
            <a:endParaRPr lang="en-US" sz="1600" dirty="0" smtClean="0">
              <a:solidFill>
                <a:srgbClr val="000000"/>
              </a:solidFill>
            </a:endParaRPr>
          </a:p>
          <a:p>
            <a:endParaRPr lang="en-US" sz="1600" dirty="0">
              <a:solidFill>
                <a:srgbClr val="000000"/>
              </a:solidFill>
            </a:endParaRPr>
          </a:p>
        </p:txBody>
      </p:sp>
      <p:sp>
        <p:nvSpPr>
          <p:cNvPr id="5" name="TextBox 4"/>
          <p:cNvSpPr txBox="1"/>
          <p:nvPr/>
        </p:nvSpPr>
        <p:spPr>
          <a:xfrm>
            <a:off x="251520" y="1484784"/>
            <a:ext cx="4536504" cy="4524316"/>
          </a:xfrm>
          <a:prstGeom prst="rect">
            <a:avLst/>
          </a:prstGeom>
          <a:noFill/>
        </p:spPr>
        <p:txBody>
          <a:bodyPr wrap="square" rtlCol="0">
            <a:spAutoFit/>
          </a:bodyPr>
          <a:lstStyle/>
          <a:p>
            <a:r>
              <a:rPr lang="en-US" dirty="0" smtClean="0">
                <a:solidFill>
                  <a:srgbClr val="008000"/>
                </a:solidFill>
              </a:rPr>
              <a:t>Many frameworks – few implemented</a:t>
            </a:r>
          </a:p>
          <a:p>
            <a:endParaRPr lang="en-US" dirty="0">
              <a:solidFill>
                <a:srgbClr val="008000"/>
              </a:solidFill>
            </a:endParaRPr>
          </a:p>
          <a:p>
            <a:pPr marL="285750" indent="-285750">
              <a:buFont typeface="Arial"/>
              <a:buChar char="•"/>
            </a:pPr>
            <a:r>
              <a:rPr lang="en-US" dirty="0" smtClean="0">
                <a:solidFill>
                  <a:srgbClr val="008000"/>
                </a:solidFill>
              </a:rPr>
              <a:t>Purposes for M &amp; E – why?</a:t>
            </a:r>
          </a:p>
          <a:p>
            <a:pPr marL="285750" indent="-285750">
              <a:buFont typeface="Arial"/>
              <a:buChar char="•"/>
            </a:pPr>
            <a:endParaRPr lang="en-US" dirty="0">
              <a:solidFill>
                <a:srgbClr val="008000"/>
              </a:solidFill>
            </a:endParaRPr>
          </a:p>
          <a:p>
            <a:pPr marL="285750" indent="-285750">
              <a:buFont typeface="Arial"/>
              <a:buChar char="•"/>
            </a:pPr>
            <a:r>
              <a:rPr lang="en-US" dirty="0" smtClean="0">
                <a:solidFill>
                  <a:srgbClr val="008000"/>
                </a:solidFill>
              </a:rPr>
              <a:t>Many approaches used – process/learning</a:t>
            </a:r>
          </a:p>
          <a:p>
            <a:endParaRPr lang="en-US" dirty="0">
              <a:solidFill>
                <a:srgbClr val="008000"/>
              </a:solidFill>
            </a:endParaRPr>
          </a:p>
          <a:p>
            <a:pPr marL="285750" indent="-285750">
              <a:buFont typeface="Arial"/>
              <a:buChar char="•"/>
            </a:pPr>
            <a:r>
              <a:rPr lang="en-US" dirty="0" smtClean="0">
                <a:solidFill>
                  <a:srgbClr val="008000"/>
                </a:solidFill>
              </a:rPr>
              <a:t>Many challenges to designing a framework – principles; shifting baselines; indicator selection/data availability; implementation and embedding</a:t>
            </a:r>
          </a:p>
          <a:p>
            <a:pPr marL="285750" indent="-285750">
              <a:buFont typeface="Arial"/>
              <a:buChar char="•"/>
            </a:pPr>
            <a:endParaRPr lang="en-US" dirty="0">
              <a:solidFill>
                <a:srgbClr val="008000"/>
              </a:solidFill>
            </a:endParaRPr>
          </a:p>
          <a:p>
            <a:pPr marL="285750" indent="-285750">
              <a:buFont typeface="Arial"/>
              <a:buChar char="•"/>
            </a:pPr>
            <a:r>
              <a:rPr lang="en-US" dirty="0">
                <a:solidFill>
                  <a:srgbClr val="008000"/>
                </a:solidFill>
              </a:rPr>
              <a:t>Adaptation M &amp; E </a:t>
            </a:r>
            <a:r>
              <a:rPr lang="en-US" dirty="0" smtClean="0">
                <a:solidFill>
                  <a:srgbClr val="008000"/>
                </a:solidFill>
              </a:rPr>
              <a:t>– not one size fits all; local </a:t>
            </a:r>
            <a:r>
              <a:rPr lang="en-US" dirty="0">
                <a:solidFill>
                  <a:srgbClr val="008000"/>
                </a:solidFill>
              </a:rPr>
              <a:t>context/issues important</a:t>
            </a:r>
          </a:p>
          <a:p>
            <a:pPr marL="285750" indent="-285750">
              <a:buFont typeface="Arial"/>
              <a:buChar char="•"/>
            </a:pPr>
            <a:endParaRPr lang="en-US" dirty="0">
              <a:solidFill>
                <a:srgbClr val="008000"/>
              </a:solidFill>
            </a:endParaRPr>
          </a:p>
        </p:txBody>
      </p:sp>
    </p:spTree>
    <p:extLst>
      <p:ext uri="{BB962C8B-B14F-4D97-AF65-F5344CB8AC3E}">
        <p14:creationId xmlns:p14="http://schemas.microsoft.com/office/powerpoint/2010/main" val="17715346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rgbClr val="FFFFFF"/>
              </a:solidFill>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67544" y="404664"/>
            <a:ext cx="5482952" cy="5348957"/>
          </a:xfrm>
          <a:prstGeom prst="rect">
            <a:avLst/>
          </a:prstGeom>
          <a:noFill/>
          <a:ln>
            <a:noFill/>
          </a:ln>
        </p:spPr>
      </p:pic>
      <p:sp>
        <p:nvSpPr>
          <p:cNvPr id="2" name="Title 1"/>
          <p:cNvSpPr>
            <a:spLocks noGrp="1"/>
          </p:cNvSpPr>
          <p:nvPr>
            <p:ph type="title"/>
          </p:nvPr>
        </p:nvSpPr>
        <p:spPr>
          <a:xfrm>
            <a:off x="5292080" y="5301208"/>
            <a:ext cx="3657601" cy="1008112"/>
          </a:xfrm>
        </p:spPr>
        <p:txBody>
          <a:bodyPr>
            <a:noAutofit/>
          </a:bodyPr>
          <a:lstStyle/>
          <a:p>
            <a:r>
              <a:rPr lang="en-AU" sz="2800" dirty="0" err="1" smtClean="0"/>
              <a:t>AdaptME</a:t>
            </a:r>
            <a:r>
              <a:rPr lang="en-AU" sz="2800" dirty="0"/>
              <a:t> </a:t>
            </a:r>
            <a:r>
              <a:rPr lang="en-AU" sz="2800" dirty="0" smtClean="0"/>
              <a:t>toolkit (UKCIP 2011)</a:t>
            </a:r>
            <a:endParaRPr lang="en-AU" sz="2800" dirty="0"/>
          </a:p>
        </p:txBody>
      </p:sp>
      <p:sp>
        <p:nvSpPr>
          <p:cNvPr id="3" name="TextBox 2"/>
          <p:cNvSpPr txBox="1"/>
          <p:nvPr/>
        </p:nvSpPr>
        <p:spPr>
          <a:xfrm>
            <a:off x="5528878" y="476672"/>
            <a:ext cx="3581134" cy="707886"/>
          </a:xfrm>
          <a:prstGeom prst="rect">
            <a:avLst/>
          </a:prstGeom>
          <a:noFill/>
        </p:spPr>
        <p:txBody>
          <a:bodyPr wrap="square" rtlCol="0">
            <a:spAutoFit/>
          </a:bodyPr>
          <a:lstStyle/>
          <a:p>
            <a:r>
              <a:rPr lang="en-US" sz="2000" dirty="0">
                <a:solidFill>
                  <a:srgbClr val="FF0000"/>
                </a:solidFill>
              </a:rPr>
              <a:t>Are we doing things right?</a:t>
            </a:r>
          </a:p>
          <a:p>
            <a:r>
              <a:rPr lang="en-US" sz="2000" dirty="0">
                <a:solidFill>
                  <a:srgbClr val="FF0000"/>
                </a:solidFill>
              </a:rPr>
              <a:t>Are we doing the right things?</a:t>
            </a:r>
          </a:p>
        </p:txBody>
      </p:sp>
      <p:sp>
        <p:nvSpPr>
          <p:cNvPr id="7" name="Date Placeholder 6"/>
          <p:cNvSpPr>
            <a:spLocks noGrp="1"/>
          </p:cNvSpPr>
          <p:nvPr>
            <p:ph type="dt" sz="half" idx="10"/>
          </p:nvPr>
        </p:nvSpPr>
        <p:spPr/>
        <p:txBody>
          <a:bodyPr/>
          <a:lstStyle/>
          <a:p>
            <a:r>
              <a:rPr lang="en-US" smtClean="0">
                <a:solidFill>
                  <a:srgbClr val="000000"/>
                </a:solidFill>
              </a:rPr>
              <a:t>RMIT University©2016</a:t>
            </a:r>
            <a:endParaRPr lang="en-AU">
              <a:solidFill>
                <a:srgbClr val="000000"/>
              </a:solidFill>
            </a:endParaRPr>
          </a:p>
        </p:txBody>
      </p:sp>
      <p:pic>
        <p:nvPicPr>
          <p:cNvPr id="4" name="Picture 3"/>
          <p:cNvPicPr>
            <a:picLocks noChangeAspect="1"/>
          </p:cNvPicPr>
          <p:nvPr/>
        </p:nvPicPr>
        <p:blipFill>
          <a:blip r:embed="rId4"/>
          <a:stretch>
            <a:fillRect/>
          </a:stretch>
        </p:blipFill>
        <p:spPr>
          <a:xfrm>
            <a:off x="6804248" y="1772816"/>
            <a:ext cx="1921644" cy="2724464"/>
          </a:xfrm>
          <a:prstGeom prst="rect">
            <a:avLst/>
          </a:prstGeom>
        </p:spPr>
      </p:pic>
    </p:spTree>
    <p:extLst>
      <p:ext uri="{BB962C8B-B14F-4D97-AF65-F5344CB8AC3E}">
        <p14:creationId xmlns:p14="http://schemas.microsoft.com/office/powerpoint/2010/main" val="37937593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AU" dirty="0" smtClean="0"/>
              <a:t>Purpose? Why are we doing this? </a:t>
            </a:r>
            <a:br>
              <a:rPr lang="en-AU" dirty="0" smtClean="0"/>
            </a:br>
            <a:r>
              <a:rPr lang="en-AU" dirty="0" smtClean="0"/>
              <a:t>Many possible reasons…..</a:t>
            </a:r>
            <a:endParaRPr lang="en-AU" dirty="0"/>
          </a:p>
        </p:txBody>
      </p:sp>
      <p:sp>
        <p:nvSpPr>
          <p:cNvPr id="3" name="Content Placeholder 2"/>
          <p:cNvSpPr>
            <a:spLocks noGrp="1"/>
          </p:cNvSpPr>
          <p:nvPr>
            <p:ph idx="1"/>
          </p:nvPr>
        </p:nvSpPr>
        <p:spPr>
          <a:xfrm>
            <a:off x="381000" y="1196753"/>
            <a:ext cx="8229600" cy="4969098"/>
          </a:xfrm>
        </p:spPr>
        <p:txBody>
          <a:bodyPr>
            <a:normAutofit/>
          </a:bodyPr>
          <a:lstStyle/>
          <a:p>
            <a:pPr lvl="0"/>
            <a:r>
              <a:rPr lang="en-US" dirty="0" smtClean="0"/>
              <a:t>To </a:t>
            </a:r>
            <a:r>
              <a:rPr lang="en-US" dirty="0"/>
              <a:t>evaluate effectiveness</a:t>
            </a:r>
            <a:endParaRPr lang="en-AU" dirty="0"/>
          </a:p>
          <a:p>
            <a:pPr lvl="0"/>
            <a:r>
              <a:rPr lang="en-US" dirty="0"/>
              <a:t>To assess efficiency</a:t>
            </a:r>
            <a:endParaRPr lang="en-AU" dirty="0"/>
          </a:p>
          <a:p>
            <a:pPr lvl="0"/>
            <a:r>
              <a:rPr lang="en-US" dirty="0"/>
              <a:t>To understand equity</a:t>
            </a:r>
            <a:endParaRPr lang="en-AU" dirty="0"/>
          </a:p>
          <a:p>
            <a:pPr lvl="0"/>
            <a:r>
              <a:rPr lang="en-US" dirty="0"/>
              <a:t>To provide accountability</a:t>
            </a:r>
            <a:endParaRPr lang="en-AU" dirty="0"/>
          </a:p>
          <a:p>
            <a:pPr lvl="0"/>
            <a:r>
              <a:rPr lang="en-US" dirty="0"/>
              <a:t>To assess outcomes</a:t>
            </a:r>
            <a:endParaRPr lang="en-AU" dirty="0"/>
          </a:p>
          <a:p>
            <a:pPr lvl="0"/>
            <a:r>
              <a:rPr lang="en-US" dirty="0"/>
              <a:t>To improve learning</a:t>
            </a:r>
            <a:endParaRPr lang="en-AU" dirty="0"/>
          </a:p>
          <a:p>
            <a:pPr lvl="0"/>
            <a:r>
              <a:rPr lang="en-US" dirty="0"/>
              <a:t>To improve future activities or interventions</a:t>
            </a:r>
            <a:endParaRPr lang="en-AU" dirty="0"/>
          </a:p>
          <a:p>
            <a:pPr lvl="0"/>
            <a:r>
              <a:rPr lang="en-US" dirty="0"/>
              <a:t>To compare with other similar activities or interventions</a:t>
            </a:r>
            <a:r>
              <a:rPr lang="en-US" dirty="0" smtClean="0"/>
              <a:t>.</a:t>
            </a:r>
          </a:p>
          <a:p>
            <a:pPr marL="0" lvl="0" indent="0">
              <a:buNone/>
            </a:pPr>
            <a:r>
              <a:rPr lang="en-US" dirty="0" smtClean="0"/>
              <a:t>(</a:t>
            </a:r>
            <a:r>
              <a:rPr lang="en-US" dirty="0" err="1" smtClean="0"/>
              <a:t>AdaptME</a:t>
            </a:r>
            <a:r>
              <a:rPr lang="en-US" dirty="0" smtClean="0"/>
              <a:t> Toolkit, 2011)</a:t>
            </a:r>
            <a:endParaRPr lang="en-AU" dirty="0"/>
          </a:p>
        </p:txBody>
      </p:sp>
      <p:sp>
        <p:nvSpPr>
          <p:cNvPr id="5" name="Date Placeholder 4"/>
          <p:cNvSpPr>
            <a:spLocks noGrp="1"/>
          </p:cNvSpPr>
          <p:nvPr>
            <p:ph type="dt" sz="half" idx="10"/>
          </p:nvPr>
        </p:nvSpPr>
        <p:spPr/>
        <p:txBody>
          <a:bodyPr/>
          <a:lstStyle/>
          <a:p>
            <a:r>
              <a:rPr lang="en-US" smtClean="0">
                <a:solidFill>
                  <a:srgbClr val="000000"/>
                </a:solidFill>
              </a:rPr>
              <a:t>RMIT University©2016</a:t>
            </a:r>
            <a:endParaRPr lang="en-AU">
              <a:solidFill>
                <a:srgbClr val="000000"/>
              </a:solidFill>
            </a:endParaRPr>
          </a:p>
        </p:txBody>
      </p:sp>
    </p:spTree>
    <p:extLst>
      <p:ext uri="{BB962C8B-B14F-4D97-AF65-F5344CB8AC3E}">
        <p14:creationId xmlns:p14="http://schemas.microsoft.com/office/powerpoint/2010/main" val="4092911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Australia – Victoria - Melbourne</a:t>
            </a:r>
            <a:endParaRPr lang="en-US" dirty="0"/>
          </a:p>
        </p:txBody>
      </p:sp>
      <p:pic>
        <p:nvPicPr>
          <p:cNvPr id="10" name="Content Placeholder 9"/>
          <p:cNvPicPr>
            <a:picLocks noGrp="1" noChangeAspect="1"/>
          </p:cNvPicPr>
          <p:nvPr>
            <p:ph sz="half" idx="1"/>
          </p:nvPr>
        </p:nvPicPr>
        <p:blipFill>
          <a:blip r:embed="rId3"/>
          <a:srcRect t="-33475" b="-33475"/>
          <a:stretch>
            <a:fillRect/>
          </a:stretch>
        </p:blipFill>
        <p:spPr>
          <a:xfrm>
            <a:off x="323528" y="0"/>
            <a:ext cx="4680520" cy="5750357"/>
          </a:xfrm>
        </p:spPr>
      </p:pic>
      <p:sp>
        <p:nvSpPr>
          <p:cNvPr id="4" name="Date Placeholder 3"/>
          <p:cNvSpPr>
            <a:spLocks noGrp="1"/>
          </p:cNvSpPr>
          <p:nvPr>
            <p:ph type="dt" sz="half" idx="10"/>
          </p:nvPr>
        </p:nvSpPr>
        <p:spPr>
          <a:xfrm>
            <a:off x="444500" y="6565900"/>
            <a:ext cx="2399308" cy="292100"/>
          </a:xfrm>
        </p:spPr>
        <p:txBody>
          <a:bodyPr/>
          <a:lstStyle/>
          <a:p>
            <a:r>
              <a:rPr lang="en-US" dirty="0" smtClean="0">
                <a:solidFill>
                  <a:srgbClr val="FFFFFF"/>
                </a:solidFill>
              </a:rPr>
              <a:t>RMIT University and WAGA 2016</a:t>
            </a:r>
            <a:endParaRPr lang="en-AU" dirty="0">
              <a:solidFill>
                <a:srgbClr val="FFFFFF"/>
              </a:solidFill>
            </a:endParaRPr>
          </a:p>
        </p:txBody>
      </p:sp>
      <p:sp>
        <p:nvSpPr>
          <p:cNvPr id="5" name="Footer Placeholder 4"/>
          <p:cNvSpPr>
            <a:spLocks noGrp="1"/>
          </p:cNvSpPr>
          <p:nvPr>
            <p:ph type="ftr" sz="quarter" idx="11"/>
          </p:nvPr>
        </p:nvSpPr>
        <p:spPr>
          <a:xfrm>
            <a:off x="2611438" y="6575424"/>
            <a:ext cx="5272930" cy="282575"/>
          </a:xfrm>
        </p:spPr>
        <p:txBody>
          <a:bodyPr/>
          <a:lstStyle/>
          <a:p>
            <a:r>
              <a:rPr lang="en-AU" dirty="0" smtClean="0">
                <a:solidFill>
                  <a:srgbClr val="FFFFFF"/>
                </a:solidFill>
              </a:rPr>
              <a:t>Climate Compatible Development in Asian Cities Workshop 6-7 June 2016</a:t>
            </a:r>
            <a:endParaRPr lang="en-AU" dirty="0">
              <a:solidFill>
                <a:srgbClr val="FFFFFF"/>
              </a:solidFill>
            </a:endParaRPr>
          </a:p>
        </p:txBody>
      </p:sp>
      <p:pic>
        <p:nvPicPr>
          <p:cNvPr id="11" name="Picture 10"/>
          <p:cNvPicPr>
            <a:picLocks noChangeAspect="1"/>
          </p:cNvPicPr>
          <p:nvPr/>
        </p:nvPicPr>
        <p:blipFill>
          <a:blip r:embed="rId4"/>
          <a:stretch>
            <a:fillRect/>
          </a:stretch>
        </p:blipFill>
        <p:spPr>
          <a:xfrm>
            <a:off x="5364088" y="3717032"/>
            <a:ext cx="3622155" cy="2664296"/>
          </a:xfrm>
          <a:prstGeom prst="rect">
            <a:avLst/>
          </a:prstGeom>
        </p:spPr>
      </p:pic>
    </p:spTree>
    <p:extLst>
      <p:ext uri="{BB962C8B-B14F-4D97-AF65-F5344CB8AC3E}">
        <p14:creationId xmlns:p14="http://schemas.microsoft.com/office/powerpoint/2010/main" val="3082240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and types of evaluation/assessment</a:t>
            </a:r>
            <a:endParaRPr lang="en-US" dirty="0"/>
          </a:p>
        </p:txBody>
      </p:sp>
      <p:sp>
        <p:nvSpPr>
          <p:cNvPr id="3" name="Content Placeholder 2"/>
          <p:cNvSpPr>
            <a:spLocks noGrp="1"/>
          </p:cNvSpPr>
          <p:nvPr>
            <p:ph idx="1"/>
          </p:nvPr>
        </p:nvSpPr>
        <p:spPr>
          <a:xfrm>
            <a:off x="381000" y="908721"/>
            <a:ext cx="8229600" cy="5257130"/>
          </a:xfrm>
        </p:spPr>
        <p:txBody>
          <a:bodyPr/>
          <a:lstStyle/>
          <a:p>
            <a:r>
              <a:rPr lang="en-US" dirty="0" smtClean="0"/>
              <a:t>Formative: </a:t>
            </a:r>
            <a:r>
              <a:rPr lang="en-US" i="1" dirty="0" smtClean="0"/>
              <a:t>informs decisions to improve, assess program development</a:t>
            </a:r>
          </a:p>
          <a:p>
            <a:r>
              <a:rPr lang="en-US" dirty="0" smtClean="0"/>
              <a:t>Summative: </a:t>
            </a:r>
            <a:r>
              <a:rPr lang="en-US" i="1" dirty="0" smtClean="0"/>
              <a:t>assesses overall effectiveness at the end</a:t>
            </a:r>
            <a:endParaRPr lang="en-US" i="1"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988840"/>
            <a:ext cx="6591541" cy="3318927"/>
          </a:xfrm>
          <a:prstGeom prst="rect">
            <a:avLst/>
          </a:prstGeom>
          <a:noFill/>
          <a:ln>
            <a:solidFill>
              <a:schemeClr val="tx1"/>
            </a:solidFill>
          </a:ln>
        </p:spPr>
      </p:pic>
      <p:sp>
        <p:nvSpPr>
          <p:cNvPr id="6" name="Rectangle 5"/>
          <p:cNvSpPr/>
          <p:nvPr/>
        </p:nvSpPr>
        <p:spPr>
          <a:xfrm>
            <a:off x="2341409" y="5445224"/>
            <a:ext cx="5581771" cy="276999"/>
          </a:xfrm>
          <a:prstGeom prst="rect">
            <a:avLst/>
          </a:prstGeom>
        </p:spPr>
        <p:txBody>
          <a:bodyPr wrap="square">
            <a:spAutoFit/>
          </a:bodyPr>
          <a:lstStyle/>
          <a:p>
            <a:pPr algn="r"/>
            <a:r>
              <a:rPr lang="en-AU" sz="1200" dirty="0">
                <a:solidFill>
                  <a:srgbClr val="000000"/>
                </a:solidFill>
              </a:rPr>
              <a:t>Source: Learning to ADAPT (</a:t>
            </a:r>
            <a:r>
              <a:rPr lang="en-AU" sz="1200" dirty="0" err="1">
                <a:solidFill>
                  <a:srgbClr val="000000"/>
                </a:solidFill>
              </a:rPr>
              <a:t>Villaneuva</a:t>
            </a:r>
            <a:r>
              <a:rPr lang="en-AU" sz="1200" dirty="0">
                <a:solidFill>
                  <a:srgbClr val="000000"/>
                </a:solidFill>
              </a:rPr>
              <a:t> 2011, p. 20)</a:t>
            </a:r>
          </a:p>
        </p:txBody>
      </p:sp>
      <p:sp>
        <p:nvSpPr>
          <p:cNvPr id="7" name="Date Placeholder 6"/>
          <p:cNvSpPr>
            <a:spLocks noGrp="1"/>
          </p:cNvSpPr>
          <p:nvPr>
            <p:ph type="dt" sz="half" idx="10"/>
          </p:nvPr>
        </p:nvSpPr>
        <p:spPr/>
        <p:txBody>
          <a:bodyPr/>
          <a:lstStyle/>
          <a:p>
            <a:r>
              <a:rPr lang="en-US" smtClean="0">
                <a:solidFill>
                  <a:srgbClr val="FFFFFF"/>
                </a:solidFill>
              </a:rPr>
              <a:t>RMIT University©2016</a:t>
            </a:r>
            <a:endParaRPr lang="en-AU">
              <a:solidFill>
                <a:srgbClr val="FFFFFF"/>
              </a:solidFill>
            </a:endParaRPr>
          </a:p>
        </p:txBody>
      </p:sp>
    </p:spTree>
    <p:extLst>
      <p:ext uri="{BB962C8B-B14F-4D97-AF65-F5344CB8AC3E}">
        <p14:creationId xmlns:p14="http://schemas.microsoft.com/office/powerpoint/2010/main" val="21130951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Common Approach: Input-output-outcome </a:t>
            </a:r>
            <a:endParaRPr lang="en-AU" dirty="0"/>
          </a:p>
        </p:txBody>
      </p:sp>
      <p:sp>
        <p:nvSpPr>
          <p:cNvPr id="3" name="Content Placeholder 2"/>
          <p:cNvSpPr>
            <a:spLocks noGrp="1"/>
          </p:cNvSpPr>
          <p:nvPr>
            <p:ph idx="1"/>
          </p:nvPr>
        </p:nvSpPr>
        <p:spPr>
          <a:xfrm>
            <a:off x="395536" y="908720"/>
            <a:ext cx="8229600" cy="4865687"/>
          </a:xfrm>
        </p:spPr>
        <p:txBody>
          <a:bodyPr>
            <a:normAutofit/>
          </a:bodyPr>
          <a:lstStyle/>
          <a:p>
            <a:endParaRPr lang="en-AU" sz="2400" dirty="0" smtClean="0"/>
          </a:p>
          <a:p>
            <a:pPr marL="0" indent="0">
              <a:buNone/>
            </a:pPr>
            <a:endParaRPr lang="en-AU" dirty="0"/>
          </a:p>
        </p:txBody>
      </p:sp>
      <p:sp>
        <p:nvSpPr>
          <p:cNvPr id="4" name="Date Placeholder 3"/>
          <p:cNvSpPr>
            <a:spLocks noGrp="1"/>
          </p:cNvSpPr>
          <p:nvPr>
            <p:ph type="dt" sz="half" idx="10"/>
          </p:nvPr>
        </p:nvSpPr>
        <p:spPr/>
        <p:txBody>
          <a:bodyPr/>
          <a:lstStyle/>
          <a:p>
            <a:r>
              <a:rPr lang="en-US" smtClean="0">
                <a:solidFill>
                  <a:srgbClr val="FFFFFF"/>
                </a:solidFill>
              </a:rPr>
              <a:t>RMIT University©2016</a:t>
            </a:r>
            <a:endParaRPr lang="en-AU">
              <a:solidFill>
                <a:srgbClr val="FFFFFF"/>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4163854808"/>
              </p:ext>
            </p:extLst>
          </p:nvPr>
        </p:nvGraphicFramePr>
        <p:xfrm>
          <a:off x="899592" y="1196752"/>
          <a:ext cx="6696744" cy="2301379"/>
        </p:xfrm>
        <a:graphic>
          <a:graphicData uri="http://schemas.openxmlformats.org/presentationml/2006/ole">
            <mc:AlternateContent xmlns:mc="http://schemas.openxmlformats.org/markup-compatibility/2006">
              <mc:Choice xmlns:v="urn:schemas-microsoft-com:vml" Requires="v">
                <p:oleObj spid="_x0000_s1053" name="Document" r:id="rId5" imgW="5085186" imgH="1752390" progId="Word.Document.12">
                  <p:embed/>
                </p:oleObj>
              </mc:Choice>
              <mc:Fallback>
                <p:oleObj name="Document" r:id="rId5" imgW="5085186" imgH="1752390" progId="Word.Document.12">
                  <p:embed/>
                  <p:pic>
                    <p:nvPicPr>
                      <p:cNvPr id="0" name=""/>
                      <p:cNvPicPr/>
                      <p:nvPr/>
                    </p:nvPicPr>
                    <p:blipFill>
                      <a:blip r:embed="rId6"/>
                      <a:stretch>
                        <a:fillRect/>
                      </a:stretch>
                    </p:blipFill>
                    <p:spPr>
                      <a:xfrm>
                        <a:off x="899592" y="1196752"/>
                        <a:ext cx="6696744" cy="2301379"/>
                      </a:xfrm>
                      <a:prstGeom prst="rect">
                        <a:avLst/>
                      </a:prstGeom>
                    </p:spPr>
                  </p:pic>
                </p:oleObj>
              </mc:Fallback>
            </mc:AlternateContent>
          </a:graphicData>
        </a:graphic>
      </p:graphicFrame>
    </p:spTree>
    <p:extLst>
      <p:ext uri="{BB962C8B-B14F-4D97-AF65-F5344CB8AC3E}">
        <p14:creationId xmlns:p14="http://schemas.microsoft.com/office/powerpoint/2010/main" val="38199148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Less Common Approach but Important for Adaptation: </a:t>
            </a:r>
            <a:br>
              <a:rPr lang="en-AU" dirty="0" smtClean="0"/>
            </a:br>
            <a:r>
              <a:rPr lang="en-AU" dirty="0" smtClean="0"/>
              <a:t>Process based evaluation </a:t>
            </a:r>
            <a:endParaRPr lang="en-AU" dirty="0"/>
          </a:p>
        </p:txBody>
      </p:sp>
      <p:sp>
        <p:nvSpPr>
          <p:cNvPr id="3" name="Content Placeholder 2"/>
          <p:cNvSpPr>
            <a:spLocks noGrp="1"/>
          </p:cNvSpPr>
          <p:nvPr>
            <p:ph idx="1"/>
          </p:nvPr>
        </p:nvSpPr>
        <p:spPr>
          <a:xfrm>
            <a:off x="395536" y="1457401"/>
            <a:ext cx="8229600" cy="5400599"/>
          </a:xfrm>
        </p:spPr>
        <p:txBody>
          <a:bodyPr>
            <a:noAutofit/>
          </a:bodyPr>
          <a:lstStyle/>
          <a:p>
            <a:r>
              <a:rPr lang="en-AU" sz="1600" dirty="0">
                <a:solidFill>
                  <a:srgbClr val="008000"/>
                </a:solidFill>
              </a:rPr>
              <a:t>H</a:t>
            </a:r>
            <a:r>
              <a:rPr lang="en-AU" sz="1600" dirty="0" smtClean="0">
                <a:solidFill>
                  <a:srgbClr val="008000"/>
                </a:solidFill>
              </a:rPr>
              <a:t>ow</a:t>
            </a:r>
            <a:r>
              <a:rPr lang="en-AU" sz="1600" dirty="0" smtClean="0"/>
              <a:t> </a:t>
            </a:r>
            <a:r>
              <a:rPr lang="en-AU" sz="1600" dirty="0"/>
              <a:t>a </a:t>
            </a:r>
            <a:r>
              <a:rPr lang="en-AU" sz="1600" dirty="0" smtClean="0"/>
              <a:t>program </a:t>
            </a:r>
            <a:r>
              <a:rPr lang="en-AU" sz="1600" dirty="0"/>
              <a:t>is being </a:t>
            </a:r>
            <a:r>
              <a:rPr lang="en-AU" sz="1600" dirty="0" smtClean="0"/>
              <a:t>implemented?</a:t>
            </a:r>
          </a:p>
          <a:p>
            <a:pPr marL="0" indent="0">
              <a:buNone/>
            </a:pPr>
            <a:endParaRPr lang="en-AU" sz="1600" dirty="0" smtClean="0"/>
          </a:p>
          <a:p>
            <a:pPr>
              <a:spcBef>
                <a:spcPts val="600"/>
              </a:spcBef>
            </a:pPr>
            <a:r>
              <a:rPr lang="en-AU" sz="1600" dirty="0">
                <a:solidFill>
                  <a:srgbClr val="008000"/>
                </a:solidFill>
              </a:rPr>
              <a:t>D</a:t>
            </a:r>
            <a:r>
              <a:rPr lang="en-AU" sz="1600" dirty="0" smtClean="0">
                <a:solidFill>
                  <a:srgbClr val="008000"/>
                </a:solidFill>
              </a:rPr>
              <a:t>efine the key stages in a process </a:t>
            </a:r>
            <a:r>
              <a:rPr lang="en-AU" sz="1600" dirty="0" smtClean="0"/>
              <a:t>that would lead to the ‘best choice of end point’ without specifying that point at the outset. </a:t>
            </a:r>
          </a:p>
          <a:p>
            <a:pPr>
              <a:spcBef>
                <a:spcPts val="600"/>
              </a:spcBef>
            </a:pPr>
            <a:endParaRPr lang="en-AU" sz="1600" dirty="0" smtClean="0"/>
          </a:p>
          <a:p>
            <a:pPr>
              <a:spcBef>
                <a:spcPts val="600"/>
              </a:spcBef>
            </a:pPr>
            <a:r>
              <a:rPr lang="en-AU" sz="1600" dirty="0">
                <a:solidFill>
                  <a:srgbClr val="008000"/>
                </a:solidFill>
              </a:rPr>
              <a:t>Me</a:t>
            </a:r>
            <a:r>
              <a:rPr lang="en-AU" sz="1600" dirty="0" smtClean="0">
                <a:solidFill>
                  <a:srgbClr val="008000"/>
                </a:solidFill>
              </a:rPr>
              <a:t>asure </a:t>
            </a:r>
            <a:r>
              <a:rPr lang="en-AU" sz="1600" dirty="0">
                <a:solidFill>
                  <a:srgbClr val="008000"/>
                </a:solidFill>
              </a:rPr>
              <a:t>and reflect on building adaptive </a:t>
            </a:r>
            <a:r>
              <a:rPr lang="en-AU" sz="1600" dirty="0" smtClean="0">
                <a:solidFill>
                  <a:srgbClr val="008000"/>
                </a:solidFill>
              </a:rPr>
              <a:t>capacity </a:t>
            </a:r>
            <a:r>
              <a:rPr lang="en-AU" sz="1600" dirty="0" smtClean="0"/>
              <a:t>but does not define what type of outcomes will emerge.</a:t>
            </a:r>
          </a:p>
          <a:p>
            <a:pPr>
              <a:spcBef>
                <a:spcPts val="600"/>
              </a:spcBef>
            </a:pPr>
            <a:endParaRPr lang="en-AU" sz="1600" dirty="0" smtClean="0"/>
          </a:p>
          <a:p>
            <a:pPr>
              <a:spcBef>
                <a:spcPts val="600"/>
              </a:spcBef>
            </a:pPr>
            <a:r>
              <a:rPr lang="en-AU" sz="1600" dirty="0">
                <a:solidFill>
                  <a:srgbClr val="009900"/>
                </a:solidFill>
              </a:rPr>
              <a:t>E</a:t>
            </a:r>
            <a:r>
              <a:rPr lang="en-AU" sz="1600" dirty="0" smtClean="0">
                <a:solidFill>
                  <a:srgbClr val="009900"/>
                </a:solidFill>
              </a:rPr>
              <a:t>ncourages </a:t>
            </a:r>
            <a:r>
              <a:rPr lang="en-AU" sz="1600" dirty="0">
                <a:solidFill>
                  <a:srgbClr val="009900"/>
                </a:solidFill>
              </a:rPr>
              <a:t>a </a:t>
            </a:r>
            <a:r>
              <a:rPr lang="en-AU" sz="1600" dirty="0">
                <a:solidFill>
                  <a:srgbClr val="008000"/>
                </a:solidFill>
              </a:rPr>
              <a:t>learning-by-doing approach</a:t>
            </a:r>
            <a:r>
              <a:rPr lang="en-AU" sz="1600" dirty="0"/>
              <a:t>. (E.g. build climate change adaptation response into policies, establish an adaptation committee etc.) </a:t>
            </a:r>
          </a:p>
          <a:p>
            <a:pPr>
              <a:spcBef>
                <a:spcPts val="600"/>
              </a:spcBef>
            </a:pPr>
            <a:endParaRPr lang="en-AU" sz="1600" dirty="0"/>
          </a:p>
          <a:p>
            <a:pPr>
              <a:spcBef>
                <a:spcPts val="600"/>
              </a:spcBef>
            </a:pPr>
            <a:r>
              <a:rPr lang="en-AU" sz="1600" dirty="0"/>
              <a:t>U</a:t>
            </a:r>
            <a:r>
              <a:rPr lang="en-AU" sz="1600" dirty="0" smtClean="0"/>
              <a:t>ses </a:t>
            </a:r>
            <a:r>
              <a:rPr lang="en-AU" sz="1600" dirty="0">
                <a:solidFill>
                  <a:srgbClr val="008000"/>
                </a:solidFill>
              </a:rPr>
              <a:t>quantitative and qualitative data collection </a:t>
            </a:r>
            <a:r>
              <a:rPr lang="en-AU" sz="1600" dirty="0"/>
              <a:t>and analysis methods</a:t>
            </a:r>
            <a:r>
              <a:rPr lang="en-AU" sz="1600" dirty="0" smtClean="0"/>
              <a:t>.</a:t>
            </a:r>
          </a:p>
          <a:p>
            <a:pPr marL="0" indent="0">
              <a:spcBef>
                <a:spcPts val="600"/>
              </a:spcBef>
              <a:buNone/>
            </a:pPr>
            <a:endParaRPr lang="en-AU" sz="1600" dirty="0"/>
          </a:p>
          <a:p>
            <a:pPr>
              <a:spcBef>
                <a:spcPts val="600"/>
              </a:spcBef>
            </a:pPr>
            <a:r>
              <a:rPr lang="en-AU" sz="1600" dirty="0"/>
              <a:t>The limitations of the process evaluation is that it </a:t>
            </a:r>
            <a:r>
              <a:rPr lang="en-AU" sz="1600" dirty="0">
                <a:solidFill>
                  <a:srgbClr val="008000"/>
                </a:solidFill>
              </a:rPr>
              <a:t>does not evaluate outcomes.</a:t>
            </a:r>
          </a:p>
          <a:p>
            <a:pPr>
              <a:spcBef>
                <a:spcPts val="600"/>
              </a:spcBef>
            </a:pPr>
            <a:endParaRPr lang="en-AU" sz="2000" dirty="0" smtClean="0">
              <a:solidFill>
                <a:srgbClr val="008000"/>
              </a:solidFill>
            </a:endParaRPr>
          </a:p>
          <a:p>
            <a:pPr marL="0" indent="0">
              <a:buNone/>
            </a:pPr>
            <a:endParaRPr lang="en-AU" sz="2400" dirty="0"/>
          </a:p>
        </p:txBody>
      </p:sp>
      <p:sp>
        <p:nvSpPr>
          <p:cNvPr id="4" name="Date Placeholder 3"/>
          <p:cNvSpPr>
            <a:spLocks noGrp="1"/>
          </p:cNvSpPr>
          <p:nvPr>
            <p:ph type="dt" sz="half" idx="10"/>
          </p:nvPr>
        </p:nvSpPr>
        <p:spPr/>
        <p:txBody>
          <a:bodyPr/>
          <a:lstStyle/>
          <a:p>
            <a:r>
              <a:rPr lang="en-US" smtClean="0">
                <a:solidFill>
                  <a:srgbClr val="FFFFFF"/>
                </a:solidFill>
              </a:rPr>
              <a:t>RMIT University©2016</a:t>
            </a:r>
            <a:endParaRPr lang="en-AU">
              <a:solidFill>
                <a:srgbClr val="FFFFFF"/>
              </a:solidFill>
            </a:endParaRPr>
          </a:p>
        </p:txBody>
      </p:sp>
    </p:spTree>
    <p:extLst>
      <p:ext uri="{BB962C8B-B14F-4D97-AF65-F5344CB8AC3E}">
        <p14:creationId xmlns:p14="http://schemas.microsoft.com/office/powerpoint/2010/main" val="9515009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821920911"/>
              </p:ext>
            </p:extLst>
          </p:nvPr>
        </p:nvGraphicFramePr>
        <p:xfrm>
          <a:off x="1754528" y="980728"/>
          <a:ext cx="5832648" cy="2232248"/>
        </p:xfrm>
        <a:graphic>
          <a:graphicData uri="http://schemas.openxmlformats.org/drawingml/2006/table">
            <a:tbl>
              <a:tblPr firstRow="1" firstCol="1" bandRow="1"/>
              <a:tblGrid>
                <a:gridCol w="2916324"/>
                <a:gridCol w="2916324"/>
              </a:tblGrid>
              <a:tr h="265217">
                <a:tc>
                  <a:txBody>
                    <a:bodyPr/>
                    <a:lstStyle/>
                    <a:p>
                      <a:pPr algn="just">
                        <a:spcAft>
                          <a:spcPts val="0"/>
                        </a:spcAft>
                      </a:pPr>
                      <a:r>
                        <a:rPr lang="en-AU" sz="1400" b="1" dirty="0">
                          <a:solidFill>
                            <a:schemeClr val="tx1"/>
                          </a:solidFill>
                          <a:effectLst/>
                          <a:latin typeface="Times New Roman"/>
                          <a:ea typeface="Cambria"/>
                          <a:cs typeface="Times New Roman"/>
                        </a:rPr>
                        <a:t>Process-based indicators</a:t>
                      </a:r>
                      <a:endParaRPr lang="en-AU" sz="1400" dirty="0">
                        <a:solidFill>
                          <a:schemeClr val="tx1"/>
                        </a:solidFill>
                        <a:effectLst/>
                        <a:latin typeface="Cambria"/>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400" b="1" dirty="0">
                          <a:solidFill>
                            <a:schemeClr val="tx1"/>
                          </a:solidFill>
                          <a:effectLst/>
                          <a:latin typeface="Times New Roman"/>
                          <a:ea typeface="Cambria"/>
                          <a:cs typeface="Times New Roman"/>
                        </a:rPr>
                        <a:t>Outcome-based indicators</a:t>
                      </a:r>
                      <a:endParaRPr lang="en-AU" sz="1400" dirty="0">
                        <a:solidFill>
                          <a:schemeClr val="tx1"/>
                        </a:solidFill>
                        <a:effectLst/>
                        <a:latin typeface="Cambria"/>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7031">
                <a:tc>
                  <a:txBody>
                    <a:bodyPr/>
                    <a:lstStyle/>
                    <a:p>
                      <a:pPr marL="171450" indent="-171450" algn="l">
                        <a:spcAft>
                          <a:spcPts val="0"/>
                        </a:spcAft>
                        <a:buFont typeface="Arial" pitchFamily="34" charset="0"/>
                        <a:buChar char="•"/>
                      </a:pPr>
                      <a:r>
                        <a:rPr lang="en-AU" sz="1400" dirty="0" smtClean="0">
                          <a:solidFill>
                            <a:schemeClr val="tx1"/>
                          </a:solidFill>
                          <a:effectLst/>
                          <a:latin typeface="Times New Roman"/>
                          <a:ea typeface="Cambria"/>
                          <a:cs typeface="Times New Roman"/>
                        </a:rPr>
                        <a:t>Allow </a:t>
                      </a:r>
                      <a:r>
                        <a:rPr lang="en-AU" sz="1400" dirty="0">
                          <a:solidFill>
                            <a:schemeClr val="tx1"/>
                          </a:solidFill>
                          <a:effectLst/>
                          <a:latin typeface="Times New Roman"/>
                          <a:ea typeface="Cambria"/>
                          <a:cs typeface="Times New Roman"/>
                        </a:rPr>
                        <a:t>stakeholders/sectoral experts </a:t>
                      </a:r>
                      <a:r>
                        <a:rPr lang="en-AU" sz="1400" dirty="0" smtClean="0">
                          <a:solidFill>
                            <a:schemeClr val="tx1"/>
                          </a:solidFill>
                          <a:effectLst/>
                          <a:latin typeface="Times New Roman"/>
                          <a:ea typeface="Cambria"/>
                          <a:cs typeface="Times New Roman"/>
                        </a:rPr>
                        <a:t>to</a:t>
                      </a:r>
                      <a:r>
                        <a:rPr lang="en-AU" sz="1400" baseline="0" dirty="0" smtClean="0">
                          <a:solidFill>
                            <a:schemeClr val="tx1"/>
                          </a:solidFill>
                          <a:effectLst/>
                          <a:latin typeface="Times New Roman"/>
                          <a:ea typeface="Cambria"/>
                          <a:cs typeface="Times New Roman"/>
                        </a:rPr>
                        <a:t> </a:t>
                      </a:r>
                      <a:r>
                        <a:rPr lang="en-AU" sz="1400" dirty="0" smtClean="0">
                          <a:solidFill>
                            <a:schemeClr val="tx1"/>
                          </a:solidFill>
                          <a:effectLst/>
                          <a:latin typeface="Times New Roman"/>
                          <a:ea typeface="Cambria"/>
                          <a:cs typeface="Times New Roman"/>
                        </a:rPr>
                        <a:t>choose </a:t>
                      </a:r>
                      <a:r>
                        <a:rPr lang="en-AU" sz="1400" dirty="0">
                          <a:solidFill>
                            <a:schemeClr val="tx1"/>
                          </a:solidFill>
                          <a:effectLst/>
                          <a:latin typeface="Times New Roman"/>
                          <a:ea typeface="Cambria"/>
                          <a:cs typeface="Times New Roman"/>
                        </a:rPr>
                        <a:t>the most appropriate adaptation action to meet an outcome</a:t>
                      </a:r>
                      <a:endParaRPr lang="en-AU" sz="1400" dirty="0">
                        <a:solidFill>
                          <a:schemeClr val="tx1"/>
                        </a:solidFill>
                        <a:effectLst/>
                        <a:latin typeface="Cambria"/>
                        <a:ea typeface="Cambria"/>
                        <a:cs typeface="Times New Roman"/>
                      </a:endParaRPr>
                    </a:p>
                    <a:p>
                      <a:pPr marL="285750" indent="-285750" algn="l">
                        <a:spcAft>
                          <a:spcPts val="0"/>
                        </a:spcAft>
                        <a:buFont typeface="Arial" pitchFamily="34" charset="0"/>
                        <a:buChar char="•"/>
                      </a:pPr>
                      <a:r>
                        <a:rPr lang="en-AU" sz="1400" dirty="0" smtClean="0">
                          <a:solidFill>
                            <a:schemeClr val="tx1"/>
                          </a:solidFill>
                          <a:effectLst/>
                          <a:latin typeface="Times New Roman"/>
                          <a:ea typeface="Cambria"/>
                          <a:cs typeface="Times New Roman"/>
                        </a:rPr>
                        <a:t>Flexible </a:t>
                      </a:r>
                      <a:r>
                        <a:rPr lang="en-AU" sz="1400" dirty="0">
                          <a:solidFill>
                            <a:schemeClr val="tx1"/>
                          </a:solidFill>
                          <a:effectLst/>
                          <a:latin typeface="Times New Roman"/>
                          <a:ea typeface="Cambria"/>
                          <a:cs typeface="Times New Roman"/>
                        </a:rPr>
                        <a:t>approach – can adjust to new information as it becomes available</a:t>
                      </a:r>
                      <a:endParaRPr lang="en-AU" sz="1400" dirty="0">
                        <a:solidFill>
                          <a:schemeClr val="tx1"/>
                        </a:solidFill>
                        <a:effectLst/>
                        <a:latin typeface="Cambria"/>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spcAft>
                          <a:spcPts val="0"/>
                        </a:spcAft>
                        <a:buFont typeface="Arial" pitchFamily="34" charset="0"/>
                        <a:buNone/>
                      </a:pPr>
                      <a:r>
                        <a:rPr lang="en-AU" sz="1100" dirty="0">
                          <a:solidFill>
                            <a:schemeClr val="tx1"/>
                          </a:solidFill>
                          <a:effectLst/>
                          <a:latin typeface="Times New Roman"/>
                          <a:ea typeface="Cambria"/>
                          <a:cs typeface="Times New Roman"/>
                        </a:rPr>
                        <a:t>• </a:t>
                      </a:r>
                      <a:r>
                        <a:rPr lang="en-AU" sz="1400" dirty="0">
                          <a:solidFill>
                            <a:schemeClr val="tx1"/>
                          </a:solidFill>
                          <a:effectLst/>
                          <a:latin typeface="Times New Roman"/>
                          <a:ea typeface="Cambria"/>
                          <a:cs typeface="Times New Roman"/>
                        </a:rPr>
                        <a:t>Most government policy objectives/targets are outcome-based</a:t>
                      </a:r>
                      <a:endParaRPr lang="en-AU" sz="1400" dirty="0">
                        <a:solidFill>
                          <a:schemeClr val="tx1"/>
                        </a:solidFill>
                        <a:effectLst/>
                        <a:latin typeface="Cambria"/>
                        <a:ea typeface="Cambria"/>
                        <a:cs typeface="Times New Roman"/>
                      </a:endParaRPr>
                    </a:p>
                    <a:p>
                      <a:pPr marL="0" indent="0" algn="l">
                        <a:spcAft>
                          <a:spcPts val="0"/>
                        </a:spcAft>
                        <a:buFont typeface="Arial" pitchFamily="34" charset="0"/>
                        <a:buNone/>
                      </a:pPr>
                      <a:r>
                        <a:rPr lang="en-AU" sz="1400" dirty="0">
                          <a:solidFill>
                            <a:schemeClr val="tx1"/>
                          </a:solidFill>
                          <a:effectLst/>
                          <a:latin typeface="Times New Roman"/>
                          <a:ea typeface="Cambria"/>
                          <a:cs typeface="Times New Roman"/>
                        </a:rPr>
                        <a:t>• May be possible to link adaptation objectives with objectives in other policy areas</a:t>
                      </a:r>
                      <a:endParaRPr lang="en-AU" sz="1400" dirty="0">
                        <a:solidFill>
                          <a:schemeClr val="tx1"/>
                        </a:solidFill>
                        <a:effectLst/>
                        <a:latin typeface="Cambria"/>
                        <a:ea typeface="Cambria"/>
                        <a:cs typeface="Times New Roman"/>
                      </a:endParaRPr>
                    </a:p>
                    <a:p>
                      <a:pPr marL="0" indent="0" algn="l">
                        <a:spcAft>
                          <a:spcPts val="0"/>
                        </a:spcAft>
                        <a:buFont typeface="Arial" pitchFamily="34" charset="0"/>
                        <a:buNone/>
                      </a:pPr>
                      <a:r>
                        <a:rPr lang="en-AU" sz="1400" dirty="0">
                          <a:solidFill>
                            <a:schemeClr val="tx1"/>
                          </a:solidFill>
                          <a:effectLst/>
                          <a:latin typeface="Times New Roman"/>
                          <a:ea typeface="Cambria"/>
                          <a:cs typeface="Times New Roman"/>
                        </a:rPr>
                        <a:t>• Likely to be sector-specific</a:t>
                      </a:r>
                      <a:endParaRPr lang="en-AU" sz="1400" dirty="0">
                        <a:solidFill>
                          <a:schemeClr val="tx1"/>
                        </a:solidFill>
                        <a:effectLst/>
                        <a:latin typeface="Cambria"/>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Date Placeholder 3"/>
          <p:cNvSpPr>
            <a:spLocks noGrp="1"/>
          </p:cNvSpPr>
          <p:nvPr>
            <p:ph type="dt" sz="half" idx="10"/>
          </p:nvPr>
        </p:nvSpPr>
        <p:spPr/>
        <p:txBody>
          <a:bodyPr/>
          <a:lstStyle/>
          <a:p>
            <a:r>
              <a:rPr lang="en-US" smtClean="0">
                <a:solidFill>
                  <a:srgbClr val="FFFFFF"/>
                </a:solidFill>
              </a:rPr>
              <a:t>RMIT University©2016</a:t>
            </a:r>
            <a:endParaRPr lang="en-AU">
              <a:solidFill>
                <a:srgbClr val="FFFFFF"/>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575631732"/>
              </p:ext>
            </p:extLst>
          </p:nvPr>
        </p:nvGraphicFramePr>
        <p:xfrm>
          <a:off x="1754528" y="3861048"/>
          <a:ext cx="5832648" cy="2448272"/>
        </p:xfrm>
        <a:graphic>
          <a:graphicData uri="http://schemas.openxmlformats.org/drawingml/2006/table">
            <a:tbl>
              <a:tblPr firstRow="1" firstCol="1" bandRow="1"/>
              <a:tblGrid>
                <a:gridCol w="2916324"/>
                <a:gridCol w="2916324"/>
              </a:tblGrid>
              <a:tr h="222570">
                <a:tc>
                  <a:txBody>
                    <a:bodyPr/>
                    <a:lstStyle/>
                    <a:p>
                      <a:pPr algn="just">
                        <a:spcAft>
                          <a:spcPts val="0"/>
                        </a:spcAft>
                      </a:pPr>
                      <a:r>
                        <a:rPr lang="en-AU" sz="1400" b="1" dirty="0">
                          <a:solidFill>
                            <a:schemeClr val="tx1"/>
                          </a:solidFill>
                          <a:effectLst/>
                          <a:latin typeface="Times New Roman"/>
                          <a:ea typeface="Cambria"/>
                          <a:cs typeface="Times New Roman"/>
                        </a:rPr>
                        <a:t>Process-based indicators</a:t>
                      </a:r>
                      <a:endParaRPr lang="en-AU" sz="1400" dirty="0">
                        <a:solidFill>
                          <a:schemeClr val="tx1"/>
                        </a:solidFill>
                        <a:effectLst/>
                        <a:latin typeface="Cambria"/>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400" b="1">
                          <a:solidFill>
                            <a:schemeClr val="tx1"/>
                          </a:solidFill>
                          <a:effectLst/>
                          <a:latin typeface="Times New Roman"/>
                          <a:ea typeface="Cambria"/>
                          <a:cs typeface="Times New Roman"/>
                        </a:rPr>
                        <a:t>Outcome-based indicators</a:t>
                      </a:r>
                      <a:endParaRPr lang="en-AU" sz="1400">
                        <a:solidFill>
                          <a:schemeClr val="tx1"/>
                        </a:solidFill>
                        <a:effectLst/>
                        <a:latin typeface="Cambria"/>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5702">
                <a:tc>
                  <a:txBody>
                    <a:bodyPr/>
                    <a:lstStyle/>
                    <a:p>
                      <a:pPr algn="l">
                        <a:spcAft>
                          <a:spcPts val="0"/>
                        </a:spcAft>
                      </a:pPr>
                      <a:r>
                        <a:rPr lang="en-AU" sz="1400" dirty="0">
                          <a:solidFill>
                            <a:schemeClr val="tx1"/>
                          </a:solidFill>
                          <a:effectLst/>
                          <a:latin typeface="Times New Roman"/>
                          <a:ea typeface="Cambria"/>
                          <a:cs typeface="Times New Roman"/>
                        </a:rPr>
                        <a:t>• Defining a process does not guarantee successful adaptation</a:t>
                      </a:r>
                      <a:endParaRPr lang="en-AU" sz="1400" dirty="0">
                        <a:solidFill>
                          <a:schemeClr val="tx1"/>
                        </a:solidFill>
                        <a:effectLst/>
                        <a:latin typeface="Cambria"/>
                        <a:ea typeface="Cambria"/>
                        <a:cs typeface="Times New Roman"/>
                      </a:endParaRPr>
                    </a:p>
                    <a:p>
                      <a:pPr algn="l">
                        <a:spcAft>
                          <a:spcPts val="0"/>
                        </a:spcAft>
                      </a:pPr>
                      <a:r>
                        <a:rPr lang="en-AU" sz="1400" dirty="0">
                          <a:solidFill>
                            <a:schemeClr val="tx1"/>
                          </a:solidFill>
                          <a:effectLst/>
                          <a:latin typeface="Times New Roman"/>
                          <a:ea typeface="Cambria"/>
                          <a:cs typeface="Times New Roman"/>
                        </a:rPr>
                        <a:t>• A different approach from most other government targets, so often unfamiliar to practitioners</a:t>
                      </a:r>
                      <a:endParaRPr lang="en-AU" sz="1400" dirty="0">
                        <a:solidFill>
                          <a:schemeClr val="tx1"/>
                        </a:solidFill>
                        <a:effectLst/>
                        <a:latin typeface="Cambria"/>
                        <a:ea typeface="Cambria"/>
                        <a:cs typeface="Times New Roman"/>
                      </a:endParaRPr>
                    </a:p>
                    <a:p>
                      <a:pPr algn="l">
                        <a:spcAft>
                          <a:spcPts val="0"/>
                        </a:spcAft>
                      </a:pPr>
                      <a:r>
                        <a:rPr lang="en-AU" sz="1400" dirty="0">
                          <a:solidFill>
                            <a:schemeClr val="tx1"/>
                          </a:solidFill>
                          <a:effectLst/>
                          <a:latin typeface="Times New Roman"/>
                          <a:ea typeface="Cambria"/>
                          <a:cs typeface="Times New Roman"/>
                        </a:rPr>
                        <a:t>• May make it difficult to integrate adaptation objectives with objectives in other policy areas</a:t>
                      </a:r>
                      <a:endParaRPr lang="en-AU" sz="1400" dirty="0">
                        <a:solidFill>
                          <a:schemeClr val="tx1"/>
                        </a:solidFill>
                        <a:effectLst/>
                        <a:latin typeface="Cambria"/>
                        <a:ea typeface="Cambria"/>
                        <a:cs typeface="Times New Roman"/>
                      </a:endParaRPr>
                    </a:p>
                    <a:p>
                      <a:pPr algn="l">
                        <a:spcAft>
                          <a:spcPts val="0"/>
                        </a:spcAft>
                      </a:pPr>
                      <a:r>
                        <a:rPr lang="en-AU" sz="1400" dirty="0">
                          <a:solidFill>
                            <a:schemeClr val="tx1"/>
                          </a:solidFill>
                          <a:effectLst/>
                          <a:latin typeface="Times New Roman"/>
                          <a:ea typeface="Cambria"/>
                          <a:cs typeface="Times New Roman"/>
                        </a:rPr>
                        <a:t>• Not necessarily sector-specific</a:t>
                      </a:r>
                      <a:endParaRPr lang="en-AU" sz="1400" dirty="0">
                        <a:solidFill>
                          <a:schemeClr val="tx1"/>
                        </a:solidFill>
                        <a:effectLst/>
                        <a:latin typeface="Cambria"/>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AU" sz="1400" dirty="0">
                          <a:solidFill>
                            <a:schemeClr val="tx1"/>
                          </a:solidFill>
                          <a:effectLst/>
                          <a:latin typeface="Times New Roman"/>
                          <a:ea typeface="Cambria"/>
                          <a:cs typeface="Times New Roman"/>
                        </a:rPr>
                        <a:t>• Defining an outcome does not guarantee successful adaptation</a:t>
                      </a:r>
                      <a:endParaRPr lang="en-AU" sz="1400" dirty="0">
                        <a:solidFill>
                          <a:schemeClr val="tx1"/>
                        </a:solidFill>
                        <a:effectLst/>
                        <a:latin typeface="Cambria"/>
                        <a:ea typeface="Cambria"/>
                        <a:cs typeface="Times New Roman"/>
                      </a:endParaRPr>
                    </a:p>
                    <a:p>
                      <a:pPr algn="l">
                        <a:spcAft>
                          <a:spcPts val="0"/>
                        </a:spcAft>
                      </a:pPr>
                      <a:r>
                        <a:rPr lang="en-AU" sz="1400" dirty="0">
                          <a:solidFill>
                            <a:schemeClr val="tx1"/>
                          </a:solidFill>
                          <a:effectLst/>
                          <a:latin typeface="Times New Roman"/>
                          <a:ea typeface="Cambria"/>
                          <a:cs typeface="Times New Roman"/>
                        </a:rPr>
                        <a:t>• Risk of being overly prescriptive of adaptation options (specifying suboptimal options)</a:t>
                      </a:r>
                      <a:endParaRPr lang="en-AU" sz="1400" dirty="0">
                        <a:solidFill>
                          <a:schemeClr val="tx1"/>
                        </a:solidFill>
                        <a:effectLst/>
                        <a:latin typeface="Cambria"/>
                        <a:ea typeface="Cambria"/>
                        <a:cs typeface="Times New Roman"/>
                      </a:endParaRPr>
                    </a:p>
                    <a:p>
                      <a:pPr algn="l">
                        <a:spcAft>
                          <a:spcPts val="0"/>
                        </a:spcAft>
                      </a:pPr>
                      <a:r>
                        <a:rPr lang="en-AU" sz="1400" dirty="0">
                          <a:solidFill>
                            <a:schemeClr val="tx1"/>
                          </a:solidFill>
                          <a:effectLst/>
                          <a:latin typeface="Times New Roman"/>
                          <a:ea typeface="Cambria"/>
                          <a:cs typeface="Times New Roman"/>
                        </a:rPr>
                        <a:t>• May be inflexible and make it difficult to introduce new information (though great scope for flexibility in implementing specific actions to achieve outcome)</a:t>
                      </a:r>
                      <a:endParaRPr lang="en-AU" sz="1400" dirty="0">
                        <a:solidFill>
                          <a:schemeClr val="tx1"/>
                        </a:solidFill>
                        <a:effectLst/>
                        <a:latin typeface="Cambria"/>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TextBox 9"/>
          <p:cNvSpPr txBox="1"/>
          <p:nvPr/>
        </p:nvSpPr>
        <p:spPr>
          <a:xfrm>
            <a:off x="3815490" y="3356992"/>
            <a:ext cx="1710725" cy="369332"/>
          </a:xfrm>
          <a:prstGeom prst="rect">
            <a:avLst/>
          </a:prstGeom>
          <a:noFill/>
        </p:spPr>
        <p:txBody>
          <a:bodyPr wrap="none" rtlCol="0">
            <a:spAutoFit/>
          </a:bodyPr>
          <a:lstStyle/>
          <a:p>
            <a:r>
              <a:rPr lang="en-AU" dirty="0">
                <a:solidFill>
                  <a:srgbClr val="EE3224"/>
                </a:solidFill>
              </a:rPr>
              <a:t>Disadvantages</a:t>
            </a:r>
          </a:p>
        </p:txBody>
      </p:sp>
      <p:sp>
        <p:nvSpPr>
          <p:cNvPr id="11" name="TextBox 10"/>
          <p:cNvSpPr txBox="1"/>
          <p:nvPr/>
        </p:nvSpPr>
        <p:spPr>
          <a:xfrm>
            <a:off x="3911637" y="485964"/>
            <a:ext cx="1518429" cy="369332"/>
          </a:xfrm>
          <a:prstGeom prst="rect">
            <a:avLst/>
          </a:prstGeom>
          <a:noFill/>
        </p:spPr>
        <p:txBody>
          <a:bodyPr wrap="none" rtlCol="0">
            <a:spAutoFit/>
          </a:bodyPr>
          <a:lstStyle/>
          <a:p>
            <a:r>
              <a:rPr lang="en-AU" dirty="0">
                <a:solidFill>
                  <a:srgbClr val="EE3224"/>
                </a:solidFill>
              </a:rPr>
              <a:t>  Advantages</a:t>
            </a:r>
          </a:p>
        </p:txBody>
      </p:sp>
    </p:spTree>
    <p:extLst>
      <p:ext uri="{BB962C8B-B14F-4D97-AF65-F5344CB8AC3E}">
        <p14:creationId xmlns:p14="http://schemas.microsoft.com/office/powerpoint/2010/main" val="28229782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we measuring against? </a:t>
            </a:r>
            <a:br>
              <a:rPr lang="en-US" dirty="0" smtClean="0"/>
            </a:br>
            <a:endParaRPr lang="en-US" dirty="0"/>
          </a:p>
        </p:txBody>
      </p:sp>
      <p:sp>
        <p:nvSpPr>
          <p:cNvPr id="3" name="Content Placeholder 2"/>
          <p:cNvSpPr>
            <a:spLocks noGrp="1"/>
          </p:cNvSpPr>
          <p:nvPr>
            <p:ph idx="1"/>
          </p:nvPr>
        </p:nvSpPr>
        <p:spPr/>
        <p:txBody>
          <a:bodyPr/>
          <a:lstStyle/>
          <a:p>
            <a:r>
              <a:rPr lang="en-US" dirty="0" smtClean="0">
                <a:solidFill>
                  <a:srgbClr val="7030A0"/>
                </a:solidFill>
              </a:rPr>
              <a:t>Against objectives?</a:t>
            </a:r>
          </a:p>
          <a:p>
            <a:pPr lvl="1"/>
            <a:r>
              <a:rPr lang="en-US" i="1" dirty="0" smtClean="0"/>
              <a:t>Comparing outputs and outcomes against what a program intended</a:t>
            </a:r>
          </a:p>
          <a:p>
            <a:pPr lvl="1"/>
            <a:endParaRPr lang="en-US" i="1" dirty="0" smtClean="0"/>
          </a:p>
          <a:p>
            <a:r>
              <a:rPr lang="en-US" dirty="0" smtClean="0">
                <a:solidFill>
                  <a:srgbClr val="7030A0"/>
                </a:solidFill>
              </a:rPr>
              <a:t>Against ‘good adaptation’ (Principles?)</a:t>
            </a:r>
          </a:p>
          <a:p>
            <a:pPr lvl="1"/>
            <a:r>
              <a:rPr lang="en-US" dirty="0" smtClean="0"/>
              <a:t>Defined by guiding principles such as sustainability, collaborative, open, effective, efficient, equitable</a:t>
            </a:r>
          </a:p>
          <a:p>
            <a:pPr lvl="1"/>
            <a:r>
              <a:rPr lang="en-US" dirty="0" smtClean="0"/>
              <a:t>ADAPT Principles: Adaptive learning; Dynamic monitoring, Active, Participatory, Thorough (</a:t>
            </a:r>
            <a:r>
              <a:rPr lang="en-US" dirty="0" err="1" smtClean="0"/>
              <a:t>Villeneuva</a:t>
            </a:r>
            <a:r>
              <a:rPr lang="en-US" dirty="0" smtClean="0"/>
              <a:t> 2011)</a:t>
            </a:r>
          </a:p>
          <a:p>
            <a:pPr lvl="1"/>
            <a:endParaRPr lang="en-US" dirty="0" smtClean="0"/>
          </a:p>
          <a:p>
            <a:r>
              <a:rPr lang="en-US" dirty="0" smtClean="0">
                <a:solidFill>
                  <a:srgbClr val="7030A0"/>
                </a:solidFill>
              </a:rPr>
              <a:t>Against a baseline</a:t>
            </a:r>
          </a:p>
          <a:p>
            <a:pPr lvl="1"/>
            <a:r>
              <a:rPr lang="en-US" dirty="0" smtClean="0"/>
              <a:t>Conditions change, before and after interventions not always adequate </a:t>
            </a:r>
          </a:p>
          <a:p>
            <a:pPr lvl="1"/>
            <a:r>
              <a:rPr lang="en-US" dirty="0" smtClean="0"/>
              <a:t>Shifting baselines….</a:t>
            </a:r>
          </a:p>
        </p:txBody>
      </p:sp>
      <p:sp>
        <p:nvSpPr>
          <p:cNvPr id="5" name="Date Placeholder 4"/>
          <p:cNvSpPr>
            <a:spLocks noGrp="1"/>
          </p:cNvSpPr>
          <p:nvPr>
            <p:ph type="dt" sz="half" idx="10"/>
          </p:nvPr>
        </p:nvSpPr>
        <p:spPr/>
        <p:txBody>
          <a:bodyPr/>
          <a:lstStyle/>
          <a:p>
            <a:r>
              <a:rPr lang="en-US" smtClean="0">
                <a:solidFill>
                  <a:srgbClr val="FFFFFF"/>
                </a:solidFill>
              </a:rPr>
              <a:t>RMIT University©2016</a:t>
            </a:r>
            <a:endParaRPr lang="en-AU">
              <a:solidFill>
                <a:srgbClr val="FFFFFF"/>
              </a:solidFill>
            </a:endParaRPr>
          </a:p>
        </p:txBody>
      </p:sp>
    </p:spTree>
    <p:extLst>
      <p:ext uri="{BB962C8B-B14F-4D97-AF65-F5344CB8AC3E}">
        <p14:creationId xmlns:p14="http://schemas.microsoft.com/office/powerpoint/2010/main" val="17332795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Baselines for 5 areas (World Bank 2010)</a:t>
            </a:r>
            <a:endParaRPr lang="en-AU" dirty="0"/>
          </a:p>
        </p:txBody>
      </p:sp>
      <p:sp>
        <p:nvSpPr>
          <p:cNvPr id="3" name="Content Placeholder 2"/>
          <p:cNvSpPr>
            <a:spLocks noGrp="1"/>
          </p:cNvSpPr>
          <p:nvPr>
            <p:ph idx="1"/>
          </p:nvPr>
        </p:nvSpPr>
        <p:spPr>
          <a:xfrm>
            <a:off x="381000" y="908720"/>
            <a:ext cx="8229600" cy="5616623"/>
          </a:xfrm>
        </p:spPr>
        <p:txBody>
          <a:bodyPr/>
          <a:lstStyle/>
          <a:p>
            <a:pPr lvl="0"/>
            <a:r>
              <a:rPr lang="en-AU" sz="1600" i="1" dirty="0">
                <a:solidFill>
                  <a:srgbClr val="7030A0"/>
                </a:solidFill>
              </a:rPr>
              <a:t>Climate data:</a:t>
            </a:r>
            <a:r>
              <a:rPr lang="en-AU" sz="1600" dirty="0">
                <a:solidFill>
                  <a:srgbClr val="7030A0"/>
                </a:solidFill>
              </a:rPr>
              <a:t> </a:t>
            </a:r>
            <a:r>
              <a:rPr lang="en-AU" sz="1600" dirty="0"/>
              <a:t>climate parameters such as temperature, rainfall, humidity, and local habitat parameters such as soil conditions and water </a:t>
            </a:r>
            <a:r>
              <a:rPr lang="en-AU" sz="1600" dirty="0" smtClean="0"/>
              <a:t>salinity</a:t>
            </a:r>
          </a:p>
          <a:p>
            <a:pPr lvl="0"/>
            <a:endParaRPr lang="en-AU" sz="1600" dirty="0"/>
          </a:p>
          <a:p>
            <a:pPr lvl="0"/>
            <a:r>
              <a:rPr lang="en-AU" sz="1600" i="1" dirty="0">
                <a:solidFill>
                  <a:srgbClr val="7030A0"/>
                </a:solidFill>
              </a:rPr>
              <a:t>Socio-economic data:</a:t>
            </a:r>
            <a:r>
              <a:rPr lang="en-AU" sz="1600" dirty="0">
                <a:solidFill>
                  <a:srgbClr val="7030A0"/>
                </a:solidFill>
              </a:rPr>
              <a:t> </a:t>
            </a:r>
            <a:r>
              <a:rPr lang="en-AU" sz="1600" dirty="0"/>
              <a:t>Indicators of economic and social well-being in a community, including income, food security, health, and the impact of climate change on these </a:t>
            </a:r>
            <a:r>
              <a:rPr lang="en-AU" sz="1600" dirty="0" smtClean="0"/>
              <a:t>factors</a:t>
            </a:r>
          </a:p>
          <a:p>
            <a:pPr lvl="0"/>
            <a:endParaRPr lang="en-AU" sz="1600" dirty="0"/>
          </a:p>
          <a:p>
            <a:pPr lvl="0"/>
            <a:r>
              <a:rPr lang="en-AU" sz="1600" i="1" dirty="0">
                <a:solidFill>
                  <a:srgbClr val="7030A0"/>
                </a:solidFill>
              </a:rPr>
              <a:t>Data on institutional and policy processes:</a:t>
            </a:r>
            <a:r>
              <a:rPr lang="en-AU" sz="1600" dirty="0">
                <a:solidFill>
                  <a:srgbClr val="7030A0"/>
                </a:solidFill>
              </a:rPr>
              <a:t> </a:t>
            </a:r>
            <a:r>
              <a:rPr lang="en-AU" sz="1600" dirty="0"/>
              <a:t>Capacity and existence of appropriate institutions (official or unofficial) and the legal framework (e.g. existence and implementation of climate change policies</a:t>
            </a:r>
            <a:r>
              <a:rPr lang="en-AU" sz="1600" dirty="0" smtClean="0"/>
              <a:t>.)</a:t>
            </a:r>
          </a:p>
          <a:p>
            <a:pPr lvl="0"/>
            <a:endParaRPr lang="en-AU" sz="1600" dirty="0"/>
          </a:p>
          <a:p>
            <a:pPr lvl="0"/>
            <a:r>
              <a:rPr lang="en-AU" sz="1600" i="1" dirty="0">
                <a:solidFill>
                  <a:srgbClr val="7030A0"/>
                </a:solidFill>
              </a:rPr>
              <a:t>Ecosystem services:</a:t>
            </a:r>
            <a:r>
              <a:rPr lang="en-AU" sz="1600" dirty="0">
                <a:solidFill>
                  <a:srgbClr val="7030A0"/>
                </a:solidFill>
              </a:rPr>
              <a:t> </a:t>
            </a:r>
            <a:r>
              <a:rPr lang="en-AU" sz="1600" dirty="0"/>
              <a:t>The extent to which ecosystem services are affected by the impacts of climate </a:t>
            </a:r>
            <a:r>
              <a:rPr lang="en-AU" sz="1600" dirty="0" smtClean="0"/>
              <a:t>change</a:t>
            </a:r>
          </a:p>
          <a:p>
            <a:pPr lvl="0"/>
            <a:endParaRPr lang="en-AU" sz="1600" dirty="0"/>
          </a:p>
          <a:p>
            <a:pPr lvl="0"/>
            <a:r>
              <a:rPr lang="en-AU" sz="1600" i="1" dirty="0">
                <a:solidFill>
                  <a:srgbClr val="7030A0"/>
                </a:solidFill>
              </a:rPr>
              <a:t>Coping Strategies</a:t>
            </a:r>
            <a:r>
              <a:rPr lang="en-AU" sz="1600" i="1" dirty="0"/>
              <a:t>:</a:t>
            </a:r>
            <a:r>
              <a:rPr lang="en-AU" sz="1600" dirty="0"/>
              <a:t> What strategies the local population has so far used to cope with climate change variability.</a:t>
            </a:r>
          </a:p>
          <a:p>
            <a:endParaRPr lang="en-AU" dirty="0"/>
          </a:p>
        </p:txBody>
      </p:sp>
      <p:sp>
        <p:nvSpPr>
          <p:cNvPr id="4" name="Date Placeholder 3"/>
          <p:cNvSpPr>
            <a:spLocks noGrp="1"/>
          </p:cNvSpPr>
          <p:nvPr>
            <p:ph type="dt" sz="half" idx="10"/>
          </p:nvPr>
        </p:nvSpPr>
        <p:spPr/>
        <p:txBody>
          <a:bodyPr/>
          <a:lstStyle/>
          <a:p>
            <a:r>
              <a:rPr lang="en-US" smtClean="0">
                <a:solidFill>
                  <a:srgbClr val="FFFFFF"/>
                </a:solidFill>
              </a:rPr>
              <a:t>RMIT University©2016</a:t>
            </a:r>
            <a:endParaRPr lang="en-AU">
              <a:solidFill>
                <a:srgbClr val="FFFFFF"/>
              </a:solidFill>
            </a:endParaRPr>
          </a:p>
        </p:txBody>
      </p:sp>
    </p:spTree>
    <p:extLst>
      <p:ext uri="{BB962C8B-B14F-4D97-AF65-F5344CB8AC3E}">
        <p14:creationId xmlns:p14="http://schemas.microsoft.com/office/powerpoint/2010/main" val="29680822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Choosing Indicators:</a:t>
            </a:r>
            <a:br>
              <a:rPr lang="en-AU" dirty="0" smtClean="0"/>
            </a:br>
            <a:r>
              <a:rPr lang="en-AU" sz="2000" dirty="0" smtClean="0"/>
              <a:t>Issues to consider in dealing with shifting or dynamic baselines</a:t>
            </a:r>
            <a:endParaRPr lang="en-AU" sz="2000" dirty="0"/>
          </a:p>
        </p:txBody>
      </p:sp>
      <p:sp>
        <p:nvSpPr>
          <p:cNvPr id="3" name="Content Placeholder 2"/>
          <p:cNvSpPr>
            <a:spLocks noGrp="1"/>
          </p:cNvSpPr>
          <p:nvPr>
            <p:ph idx="1"/>
          </p:nvPr>
        </p:nvSpPr>
        <p:spPr>
          <a:xfrm>
            <a:off x="395536" y="1196752"/>
            <a:ext cx="8229600" cy="5113115"/>
          </a:xfrm>
        </p:spPr>
        <p:txBody>
          <a:bodyPr/>
          <a:lstStyle/>
          <a:p>
            <a:r>
              <a:rPr lang="en-AU" dirty="0" smtClean="0">
                <a:solidFill>
                  <a:srgbClr val="7030A0"/>
                </a:solidFill>
              </a:rPr>
              <a:t>Moving targets and scenarios</a:t>
            </a:r>
          </a:p>
          <a:p>
            <a:r>
              <a:rPr lang="en-AU" dirty="0" smtClean="0">
                <a:solidFill>
                  <a:srgbClr val="009900"/>
                </a:solidFill>
              </a:rPr>
              <a:t>Adaptive capacity (AC) and vulnerability (V) are dynamic variables</a:t>
            </a:r>
          </a:p>
          <a:p>
            <a:endParaRPr lang="en-AU" dirty="0"/>
          </a:p>
          <a:p>
            <a:pPr marL="323850" lvl="1" indent="0">
              <a:buNone/>
            </a:pPr>
            <a:r>
              <a:rPr lang="en-AU" i="1" dirty="0" smtClean="0"/>
              <a:t>Use of </a:t>
            </a:r>
            <a:r>
              <a:rPr lang="en-AU" i="1" dirty="0" smtClean="0">
                <a:solidFill>
                  <a:srgbClr val="008000"/>
                </a:solidFill>
              </a:rPr>
              <a:t>generic indicators to capture underlying causes of vulnerability </a:t>
            </a:r>
            <a:r>
              <a:rPr lang="en-AU" i="1" dirty="0" smtClean="0"/>
              <a:t>while specific indicators can be used to monitor the </a:t>
            </a:r>
            <a:r>
              <a:rPr lang="en-AU" i="1" dirty="0" smtClean="0">
                <a:solidFill>
                  <a:srgbClr val="008000"/>
                </a:solidFill>
              </a:rPr>
              <a:t>specific measures undertaken to reduce vulnerability</a:t>
            </a:r>
          </a:p>
          <a:p>
            <a:pPr marL="323850" lvl="1" indent="0">
              <a:buNone/>
            </a:pPr>
            <a:endParaRPr lang="en-AU" i="1" dirty="0"/>
          </a:p>
          <a:p>
            <a:pPr marL="323850" lvl="1" indent="0">
              <a:buNone/>
            </a:pPr>
            <a:r>
              <a:rPr lang="en-AU" i="1" dirty="0" smtClean="0"/>
              <a:t>Evaluation processes snapshot V and AC at the end of a program but this needs to be followed up by </a:t>
            </a:r>
            <a:r>
              <a:rPr lang="en-AU" i="1" dirty="0" smtClean="0">
                <a:solidFill>
                  <a:srgbClr val="009900"/>
                </a:solidFill>
              </a:rPr>
              <a:t>constant monitoring over long-term</a:t>
            </a:r>
          </a:p>
          <a:p>
            <a:pPr marL="666750" lvl="1" indent="-342900">
              <a:buFont typeface="+mj-lt"/>
              <a:buAutoNum type="arabicPeriod"/>
            </a:pPr>
            <a:endParaRPr lang="en-AU" i="1" dirty="0" smtClean="0"/>
          </a:p>
          <a:p>
            <a:pPr marL="323850" lvl="1" indent="0">
              <a:buNone/>
            </a:pPr>
            <a:r>
              <a:rPr lang="en-AU" i="1" dirty="0" smtClean="0"/>
              <a:t>M &amp; E needs to </a:t>
            </a:r>
            <a:r>
              <a:rPr lang="en-AU" i="1" dirty="0" smtClean="0">
                <a:solidFill>
                  <a:srgbClr val="008000"/>
                </a:solidFill>
              </a:rPr>
              <a:t>capture the existence of V and AC </a:t>
            </a:r>
            <a:r>
              <a:rPr lang="en-AU" i="1" dirty="0" smtClean="0"/>
              <a:t>and those processes that may effect the distribution of V or how capacity leads to action</a:t>
            </a:r>
          </a:p>
          <a:p>
            <a:pPr marL="666750" lvl="1" indent="-342900">
              <a:buFont typeface="+mj-lt"/>
              <a:buAutoNum type="arabicPeriod"/>
            </a:pPr>
            <a:endParaRPr lang="en-AU" dirty="0"/>
          </a:p>
        </p:txBody>
      </p:sp>
      <p:sp>
        <p:nvSpPr>
          <p:cNvPr id="4" name="Date Placeholder 3"/>
          <p:cNvSpPr>
            <a:spLocks noGrp="1"/>
          </p:cNvSpPr>
          <p:nvPr>
            <p:ph type="dt" sz="half" idx="10"/>
          </p:nvPr>
        </p:nvSpPr>
        <p:spPr/>
        <p:txBody>
          <a:bodyPr/>
          <a:lstStyle/>
          <a:p>
            <a:r>
              <a:rPr lang="en-US" smtClean="0">
                <a:solidFill>
                  <a:srgbClr val="FFFFFF"/>
                </a:solidFill>
              </a:rPr>
              <a:t>RMIT University©2016</a:t>
            </a:r>
            <a:endParaRPr lang="en-AU">
              <a:solidFill>
                <a:srgbClr val="FFFFFF"/>
              </a:solidFill>
            </a:endParaRPr>
          </a:p>
        </p:txBody>
      </p:sp>
    </p:spTree>
    <p:extLst>
      <p:ext uri="{BB962C8B-B14F-4D97-AF65-F5344CB8AC3E}">
        <p14:creationId xmlns:p14="http://schemas.microsoft.com/office/powerpoint/2010/main" val="18411307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srgbClr val="FFFFFF"/>
                </a:solidFill>
              </a:rPr>
              <a:t>RMIT University and WAGA 2016</a:t>
            </a:r>
            <a:endParaRPr lang="en-AU">
              <a:solidFill>
                <a:srgbClr val="FFFFFF"/>
              </a:solidFill>
            </a:endParaRPr>
          </a:p>
        </p:txBody>
      </p:sp>
      <p:sp>
        <p:nvSpPr>
          <p:cNvPr id="5" name="Footer Placeholder 4"/>
          <p:cNvSpPr>
            <a:spLocks noGrp="1"/>
          </p:cNvSpPr>
          <p:nvPr>
            <p:ph type="ftr" sz="quarter" idx="11"/>
          </p:nvPr>
        </p:nvSpPr>
        <p:spPr/>
        <p:txBody>
          <a:bodyPr/>
          <a:lstStyle/>
          <a:p>
            <a:r>
              <a:rPr lang="en-AU" dirty="0" smtClean="0">
                <a:solidFill>
                  <a:srgbClr val="FFFFFF"/>
                </a:solidFill>
              </a:rPr>
              <a:t>Climate Compatible Development in Asian Cities Workshop 6-7 June 2016</a:t>
            </a:r>
            <a:endParaRPr lang="en-AU" dirty="0">
              <a:solidFill>
                <a:srgbClr val="FFFFFF"/>
              </a:solidFill>
            </a:endParaRPr>
          </a:p>
        </p:txBody>
      </p:sp>
      <p:sp>
        <p:nvSpPr>
          <p:cNvPr id="2" name="TextBox 1"/>
          <p:cNvSpPr txBox="1"/>
          <p:nvPr/>
        </p:nvSpPr>
        <p:spPr>
          <a:xfrm>
            <a:off x="323528" y="332656"/>
            <a:ext cx="8496944" cy="523220"/>
          </a:xfrm>
          <a:prstGeom prst="rect">
            <a:avLst/>
          </a:prstGeom>
          <a:noFill/>
        </p:spPr>
        <p:txBody>
          <a:bodyPr wrap="square" rtlCol="0">
            <a:spAutoFit/>
          </a:bodyPr>
          <a:lstStyle/>
          <a:p>
            <a:r>
              <a:rPr lang="en-US" sz="2800" b="1" dirty="0">
                <a:solidFill>
                  <a:schemeClr val="accent6"/>
                </a:solidFill>
              </a:rPr>
              <a:t>6</a:t>
            </a:r>
            <a:r>
              <a:rPr lang="en-US" sz="2800" b="1" dirty="0" smtClean="0">
                <a:solidFill>
                  <a:schemeClr val="accent6"/>
                </a:solidFill>
              </a:rPr>
              <a:t>. Project and piloting</a:t>
            </a:r>
            <a:endParaRPr lang="en-US" sz="1600" dirty="0" smtClean="0">
              <a:solidFill>
                <a:schemeClr val="accent6"/>
              </a:solidFill>
            </a:endParaRPr>
          </a:p>
        </p:txBody>
      </p:sp>
      <p:graphicFrame>
        <p:nvGraphicFramePr>
          <p:cNvPr id="8" name="Diagram 7"/>
          <p:cNvGraphicFramePr/>
          <p:nvPr>
            <p:extLst>
              <p:ext uri="{D42A27DB-BD31-4B8C-83A1-F6EECF244321}">
                <p14:modId xmlns:p14="http://schemas.microsoft.com/office/powerpoint/2010/main" val="721696829"/>
              </p:ext>
            </p:extLst>
          </p:nvPr>
        </p:nvGraphicFramePr>
        <p:xfrm>
          <a:off x="648072" y="620688"/>
          <a:ext cx="8964488"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38859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srgbClr val="FFFFFF"/>
                </a:solidFill>
              </a:rPr>
              <a:t>RMIT University and WAGA 2016</a:t>
            </a:r>
            <a:endParaRPr lang="en-AU">
              <a:solidFill>
                <a:srgbClr val="FFFFFF"/>
              </a:solidFill>
            </a:endParaRPr>
          </a:p>
        </p:txBody>
      </p:sp>
      <p:sp>
        <p:nvSpPr>
          <p:cNvPr id="5" name="Footer Placeholder 4"/>
          <p:cNvSpPr>
            <a:spLocks noGrp="1"/>
          </p:cNvSpPr>
          <p:nvPr>
            <p:ph type="ftr" sz="quarter" idx="11"/>
          </p:nvPr>
        </p:nvSpPr>
        <p:spPr/>
        <p:txBody>
          <a:bodyPr/>
          <a:lstStyle/>
          <a:p>
            <a:r>
              <a:rPr lang="en-AU" dirty="0" smtClean="0">
                <a:solidFill>
                  <a:srgbClr val="FFFFFF"/>
                </a:solidFill>
              </a:rPr>
              <a:t>Climate Compatible Development in Asian Cities Workshop 6-7 June 2016</a:t>
            </a:r>
            <a:endParaRPr lang="en-AU" dirty="0">
              <a:solidFill>
                <a:srgbClr val="FFFFFF"/>
              </a:solidFill>
            </a:endParaRPr>
          </a:p>
        </p:txBody>
      </p:sp>
      <p:sp>
        <p:nvSpPr>
          <p:cNvPr id="2" name="TextBox 1"/>
          <p:cNvSpPr txBox="1"/>
          <p:nvPr/>
        </p:nvSpPr>
        <p:spPr>
          <a:xfrm>
            <a:off x="323528" y="332656"/>
            <a:ext cx="8496944" cy="523220"/>
          </a:xfrm>
          <a:prstGeom prst="rect">
            <a:avLst/>
          </a:prstGeom>
          <a:noFill/>
        </p:spPr>
        <p:txBody>
          <a:bodyPr wrap="square" rtlCol="0">
            <a:spAutoFit/>
          </a:bodyPr>
          <a:lstStyle/>
          <a:p>
            <a:r>
              <a:rPr lang="en-US" sz="2800" b="1" dirty="0">
                <a:solidFill>
                  <a:schemeClr val="accent6"/>
                </a:solidFill>
              </a:rPr>
              <a:t>6</a:t>
            </a:r>
            <a:r>
              <a:rPr lang="en-US" sz="2800" b="1" dirty="0" smtClean="0">
                <a:solidFill>
                  <a:schemeClr val="accent6"/>
                </a:solidFill>
              </a:rPr>
              <a:t>. Draft framework</a:t>
            </a:r>
            <a:endParaRPr lang="en-US" sz="1600" dirty="0" smtClean="0">
              <a:solidFill>
                <a:schemeClr val="accent6"/>
              </a:solidFill>
            </a:endParaRPr>
          </a:p>
        </p:txBody>
      </p:sp>
      <p:pic>
        <p:nvPicPr>
          <p:cNvPr id="7" name="Picture 6" descr="Screen Shot 2016-06-05 at 6.11.1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70" y="980728"/>
            <a:ext cx="8902526" cy="5427096"/>
          </a:xfrm>
          <a:prstGeom prst="rect">
            <a:avLst/>
          </a:prstGeom>
        </p:spPr>
      </p:pic>
    </p:spTree>
    <p:extLst>
      <p:ext uri="{BB962C8B-B14F-4D97-AF65-F5344CB8AC3E}">
        <p14:creationId xmlns:p14="http://schemas.microsoft.com/office/powerpoint/2010/main" val="8002070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415"/>
            <a:ext cx="8229600" cy="922337"/>
          </a:xfrm>
        </p:spPr>
        <p:txBody>
          <a:bodyPr/>
          <a:lstStyle/>
          <a:p>
            <a:r>
              <a:rPr lang="en-US" sz="2800" b="1" dirty="0" smtClean="0"/>
              <a:t>Principles guiding indicator choice</a:t>
            </a:r>
            <a:endParaRPr lang="en-US" sz="2800" b="1" dirty="0"/>
          </a:p>
        </p:txBody>
      </p:sp>
      <p:sp>
        <p:nvSpPr>
          <p:cNvPr id="3" name="Content Placeholder 2"/>
          <p:cNvSpPr>
            <a:spLocks noGrp="1"/>
          </p:cNvSpPr>
          <p:nvPr>
            <p:ph idx="1"/>
          </p:nvPr>
        </p:nvSpPr>
        <p:spPr>
          <a:xfrm>
            <a:off x="395536" y="1052736"/>
            <a:ext cx="8229600" cy="4865687"/>
          </a:xfrm>
        </p:spPr>
        <p:txBody>
          <a:bodyPr/>
          <a:lstStyle/>
          <a:p>
            <a:pPr marL="0" lvl="0" indent="0">
              <a:buNone/>
            </a:pPr>
            <a:r>
              <a:rPr lang="en-US" sz="2400" dirty="0" smtClean="0">
                <a:solidFill>
                  <a:schemeClr val="accent6"/>
                </a:solidFill>
              </a:rPr>
              <a:t>Adaptation implements </a:t>
            </a:r>
            <a:r>
              <a:rPr lang="en-US" sz="2400" dirty="0" smtClean="0">
                <a:solidFill>
                  <a:srgbClr val="008000"/>
                </a:solidFill>
              </a:rPr>
              <a:t>processes or outcomes </a:t>
            </a:r>
            <a:r>
              <a:rPr lang="en-US" sz="2400" dirty="0" smtClean="0">
                <a:solidFill>
                  <a:schemeClr val="accent6"/>
                </a:solidFill>
              </a:rPr>
              <a:t>that:</a:t>
            </a:r>
            <a:r>
              <a:rPr lang="en-US" sz="2400" b="1" dirty="0" smtClean="0">
                <a:solidFill>
                  <a:schemeClr val="accent6"/>
                </a:solidFill>
              </a:rPr>
              <a:t/>
            </a:r>
            <a:br>
              <a:rPr lang="en-US" sz="2400" b="1" dirty="0" smtClean="0">
                <a:solidFill>
                  <a:schemeClr val="accent6"/>
                </a:solidFill>
              </a:rPr>
            </a:br>
            <a:endParaRPr lang="en-US" sz="2400" b="1" dirty="0" smtClean="0">
              <a:solidFill>
                <a:schemeClr val="accent6"/>
              </a:solidFill>
            </a:endParaRPr>
          </a:p>
          <a:p>
            <a:pPr marL="342900" lvl="0" indent="-342900">
              <a:buFont typeface="Arial"/>
              <a:buChar char="•"/>
            </a:pPr>
            <a:r>
              <a:rPr lang="en-US" sz="2000" dirty="0" smtClean="0"/>
              <a:t>Continue </a:t>
            </a:r>
            <a:r>
              <a:rPr lang="en-US" sz="2000" dirty="0"/>
              <a:t>to perform under a number of different future scenarios. </a:t>
            </a:r>
            <a:endParaRPr lang="en-AU" sz="2000" dirty="0"/>
          </a:p>
          <a:p>
            <a:pPr marL="342900" lvl="0" indent="-342900">
              <a:buFont typeface="Arial"/>
              <a:buChar char="•"/>
            </a:pPr>
            <a:r>
              <a:rPr lang="en-US" sz="2000" dirty="0"/>
              <a:t>Increase flexibility</a:t>
            </a:r>
            <a:endParaRPr lang="en-AU" sz="2000" dirty="0"/>
          </a:p>
          <a:p>
            <a:pPr marL="342900" lvl="0" indent="-342900">
              <a:buFont typeface="Arial"/>
              <a:buChar char="•"/>
            </a:pPr>
            <a:r>
              <a:rPr lang="en-US" sz="2000" dirty="0"/>
              <a:t>Build in resilience and/or redundancy</a:t>
            </a:r>
            <a:endParaRPr lang="en-AU" sz="2000" dirty="0"/>
          </a:p>
          <a:p>
            <a:pPr marL="342900" indent="-342900">
              <a:buFont typeface="Arial"/>
              <a:buChar char="•"/>
            </a:pPr>
            <a:r>
              <a:rPr lang="en-US" sz="2000" dirty="0"/>
              <a:t>Meet planned budgets</a:t>
            </a:r>
            <a:r>
              <a:rPr lang="en-AU" sz="2000" dirty="0"/>
              <a:t> </a:t>
            </a:r>
          </a:p>
          <a:p>
            <a:pPr marL="342900" indent="-342900">
              <a:buFont typeface="Arial"/>
              <a:buChar char="•"/>
            </a:pPr>
            <a:r>
              <a:rPr lang="en-AU" sz="2000" dirty="0" smtClean="0"/>
              <a:t>Don’t </a:t>
            </a:r>
            <a:r>
              <a:rPr lang="en-AU" sz="2000" dirty="0"/>
              <a:t>increase </a:t>
            </a:r>
            <a:r>
              <a:rPr lang="en-AU" sz="2000" dirty="0" smtClean="0"/>
              <a:t>CO2-e</a:t>
            </a:r>
          </a:p>
          <a:p>
            <a:pPr lvl="0"/>
            <a:r>
              <a:rPr lang="en-AU" sz="2000" dirty="0" smtClean="0"/>
              <a:t>  Don’t </a:t>
            </a:r>
            <a:r>
              <a:rPr lang="en-AU" sz="2000" dirty="0"/>
              <a:t>increase community vulnerability</a:t>
            </a:r>
          </a:p>
          <a:p>
            <a:pPr lvl="0"/>
            <a:r>
              <a:rPr lang="en-AU" sz="2000" dirty="0" smtClean="0"/>
              <a:t>  Avoids </a:t>
            </a:r>
            <a:r>
              <a:rPr lang="en-AU" sz="2000" dirty="0"/>
              <a:t>adverse outcomes</a:t>
            </a:r>
          </a:p>
          <a:p>
            <a:pPr marL="342900" indent="-342900">
              <a:buFont typeface="Arial"/>
              <a:buChar char="•"/>
            </a:pP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r>
              <a:rPr lang="en-US" smtClean="0">
                <a:solidFill>
                  <a:srgbClr val="FFFFFF"/>
                </a:solidFill>
              </a:rPr>
              <a:t>RMIT University and WAGA 2016</a:t>
            </a:r>
            <a:endParaRPr lang="en-AU">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Climate Compatible Development in Asian Cities Workshop 6-7 June 2016</a:t>
            </a:r>
            <a:endParaRPr lang="en-AU">
              <a:solidFill>
                <a:srgbClr val="FFFFFF"/>
              </a:solidFill>
            </a:endParaRPr>
          </a:p>
        </p:txBody>
      </p:sp>
    </p:spTree>
    <p:extLst>
      <p:ext uri="{BB962C8B-B14F-4D97-AF65-F5344CB8AC3E}">
        <p14:creationId xmlns:p14="http://schemas.microsoft.com/office/powerpoint/2010/main" val="3388701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a:t>
            </a:r>
            <a:endParaRPr lang="en-US" dirty="0"/>
          </a:p>
        </p:txBody>
      </p:sp>
      <p:sp>
        <p:nvSpPr>
          <p:cNvPr id="3" name="Content Placeholder 2"/>
          <p:cNvSpPr>
            <a:spLocks noGrp="1"/>
          </p:cNvSpPr>
          <p:nvPr>
            <p:ph idx="1"/>
          </p:nvPr>
        </p:nvSpPr>
        <p:spPr>
          <a:xfrm>
            <a:off x="323528" y="692696"/>
            <a:ext cx="8655496" cy="5112568"/>
          </a:xfrm>
        </p:spPr>
        <p:txBody>
          <a:bodyPr/>
          <a:lstStyle/>
          <a:p>
            <a:pPr marL="0" indent="0">
              <a:buNone/>
            </a:pPr>
            <a:endParaRPr lang="en-US" sz="2000" b="1" dirty="0"/>
          </a:p>
          <a:p>
            <a:pPr marL="342900" indent="-342900">
              <a:buFont typeface="+mj-lt"/>
              <a:buAutoNum type="arabicPeriod"/>
            </a:pPr>
            <a:r>
              <a:rPr lang="en-US" b="1" dirty="0" smtClean="0"/>
              <a:t>Brief Profile of Victoria: </a:t>
            </a:r>
            <a:r>
              <a:rPr lang="en-US" dirty="0" smtClean="0"/>
              <a:t>GHG profile; emissions by sector; trends; key vulnerabilities and challenges</a:t>
            </a:r>
          </a:p>
          <a:p>
            <a:pPr marL="342900" indent="-342900">
              <a:buFont typeface="+mj-lt"/>
              <a:buAutoNum type="arabicPeriod"/>
            </a:pPr>
            <a:r>
              <a:rPr lang="en-US" b="1" dirty="0" smtClean="0"/>
              <a:t>Climate Change Policy Profile : </a:t>
            </a:r>
            <a:r>
              <a:rPr lang="en-US" dirty="0" smtClean="0"/>
              <a:t>national, state and metropolitan initiatives</a:t>
            </a:r>
          </a:p>
          <a:p>
            <a:pPr marL="342900" indent="-342900">
              <a:buFont typeface="+mj-lt"/>
              <a:buAutoNum type="arabicPeriod"/>
            </a:pPr>
            <a:r>
              <a:rPr lang="en-US" b="1" dirty="0" smtClean="0"/>
              <a:t>Case Study Context: </a:t>
            </a:r>
            <a:r>
              <a:rPr lang="en-US" dirty="0" err="1" smtClean="0"/>
              <a:t>WAGA</a:t>
            </a:r>
            <a:r>
              <a:rPr lang="en-US" dirty="0" smtClean="0"/>
              <a:t> western region of Melbourne; brief regional context</a:t>
            </a:r>
          </a:p>
          <a:p>
            <a:pPr marL="342900" indent="-342900">
              <a:buFont typeface="+mj-lt"/>
              <a:buAutoNum type="arabicPeriod"/>
            </a:pPr>
            <a:r>
              <a:rPr lang="en-US" b="1" dirty="0" smtClean="0"/>
              <a:t>Case Study Project</a:t>
            </a:r>
            <a:r>
              <a:rPr lang="en-US" dirty="0" smtClean="0"/>
              <a:t>: </a:t>
            </a:r>
            <a:r>
              <a:rPr lang="en-US" u="sng" dirty="0" smtClean="0"/>
              <a:t>How well are we adapting? (</a:t>
            </a:r>
            <a:r>
              <a:rPr lang="en-US" u="sng" dirty="0" err="1" smtClean="0"/>
              <a:t>WAGA</a:t>
            </a:r>
            <a:r>
              <a:rPr lang="en-US" u="sng" dirty="0" smtClean="0"/>
              <a:t>) </a:t>
            </a:r>
            <a:r>
              <a:rPr lang="en-US" dirty="0" smtClean="0"/>
              <a:t>How can we monitor and evaluate climate change adaptation progress in Melbourne? </a:t>
            </a:r>
          </a:p>
          <a:p>
            <a:pPr marL="342900" indent="-342900">
              <a:buFont typeface="+mj-lt"/>
              <a:buAutoNum type="arabicPeriod"/>
            </a:pPr>
            <a:r>
              <a:rPr lang="en-US" b="1" dirty="0" smtClean="0"/>
              <a:t>Designing a Framework </a:t>
            </a:r>
            <a:r>
              <a:rPr lang="en-US" dirty="0"/>
              <a:t>for Monitoring and Evaluating Climate Change </a:t>
            </a:r>
            <a:r>
              <a:rPr lang="en-US" dirty="0" smtClean="0"/>
              <a:t>Adaptation – Approaches and Indicators (Lessons from the literature and practice) </a:t>
            </a:r>
          </a:p>
          <a:p>
            <a:pPr marL="342900" indent="-342900">
              <a:buFont typeface="+mj-lt"/>
              <a:buAutoNum type="arabicPeriod"/>
            </a:pPr>
            <a:r>
              <a:rPr lang="en-US" b="1" dirty="0" smtClean="0"/>
              <a:t>Piloting Phases: </a:t>
            </a:r>
            <a:r>
              <a:rPr lang="en-US" dirty="0" smtClean="0"/>
              <a:t>Themes and Indicators; Emerging Issues</a:t>
            </a:r>
          </a:p>
          <a:p>
            <a:pPr marL="342900" indent="-342900">
              <a:buFont typeface="+mj-lt"/>
              <a:buAutoNum type="arabicPeriod"/>
            </a:pPr>
            <a:r>
              <a:rPr lang="en-US" b="1" dirty="0" smtClean="0"/>
              <a:t>Lessons/questions </a:t>
            </a:r>
            <a:r>
              <a:rPr lang="en-US" dirty="0" smtClean="0"/>
              <a:t>tracking progress on climate change responses</a:t>
            </a:r>
            <a:endParaRPr lang="en-US" dirty="0"/>
          </a:p>
        </p:txBody>
      </p:sp>
      <p:sp>
        <p:nvSpPr>
          <p:cNvPr id="4" name="Date Placeholder 3"/>
          <p:cNvSpPr>
            <a:spLocks noGrp="1"/>
          </p:cNvSpPr>
          <p:nvPr>
            <p:ph type="dt" sz="half" idx="10"/>
          </p:nvPr>
        </p:nvSpPr>
        <p:spPr>
          <a:xfrm>
            <a:off x="444500" y="6565900"/>
            <a:ext cx="3191396" cy="292100"/>
          </a:xfrm>
        </p:spPr>
        <p:txBody>
          <a:bodyPr/>
          <a:lstStyle/>
          <a:p>
            <a:r>
              <a:rPr lang="en-US" smtClean="0">
                <a:solidFill>
                  <a:srgbClr val="FFFFFF"/>
                </a:solidFill>
              </a:rPr>
              <a:t>RMIT University and WAGA 2016</a:t>
            </a:r>
            <a:endParaRPr lang="en-AU" dirty="0">
              <a:solidFill>
                <a:srgbClr val="FFFFFF"/>
              </a:solidFill>
            </a:endParaRPr>
          </a:p>
        </p:txBody>
      </p:sp>
      <p:sp>
        <p:nvSpPr>
          <p:cNvPr id="5" name="Footer Placeholder 4"/>
          <p:cNvSpPr>
            <a:spLocks noGrp="1"/>
          </p:cNvSpPr>
          <p:nvPr>
            <p:ph type="ftr" sz="quarter" idx="11"/>
          </p:nvPr>
        </p:nvSpPr>
        <p:spPr>
          <a:xfrm>
            <a:off x="4075014" y="6552728"/>
            <a:ext cx="5056906" cy="404664"/>
          </a:xfrm>
        </p:spPr>
        <p:txBody>
          <a:bodyPr/>
          <a:lstStyle/>
          <a:p>
            <a:r>
              <a:rPr lang="en-AU" dirty="0" smtClean="0">
                <a:solidFill>
                  <a:srgbClr val="FFFFFF"/>
                </a:solidFill>
              </a:rPr>
              <a:t>Climate Compatible Development in Asian Cities Workshop 6-7 June 2016</a:t>
            </a:r>
            <a:endParaRPr lang="en-AU" dirty="0">
              <a:solidFill>
                <a:srgbClr val="FFFFFF"/>
              </a:solidFill>
            </a:endParaRPr>
          </a:p>
        </p:txBody>
      </p:sp>
    </p:spTree>
    <p:extLst>
      <p:ext uri="{BB962C8B-B14F-4D97-AF65-F5344CB8AC3E}">
        <p14:creationId xmlns:p14="http://schemas.microsoft.com/office/powerpoint/2010/main" val="41073208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229600" cy="922337"/>
          </a:xfrm>
        </p:spPr>
        <p:txBody>
          <a:bodyPr/>
          <a:lstStyle/>
          <a:p>
            <a:r>
              <a:rPr lang="en-US" dirty="0"/>
              <a:t>6</a:t>
            </a:r>
            <a:r>
              <a:rPr lang="en-US" dirty="0" smtClean="0"/>
              <a:t>. Piloting the Framework: Themes and Indicators (examples)</a:t>
            </a:r>
            <a:endParaRPr lang="en-US" dirty="0"/>
          </a:p>
        </p:txBody>
      </p:sp>
      <p:sp>
        <p:nvSpPr>
          <p:cNvPr id="3" name="Content Placeholder 2"/>
          <p:cNvSpPr>
            <a:spLocks noGrp="1"/>
          </p:cNvSpPr>
          <p:nvPr>
            <p:ph idx="1"/>
          </p:nvPr>
        </p:nvSpPr>
        <p:spPr>
          <a:xfrm>
            <a:off x="539552" y="1268760"/>
            <a:ext cx="8229600" cy="4865687"/>
          </a:xfrm>
        </p:spPr>
        <p:txBody>
          <a:bodyPr/>
          <a:lstStyle/>
          <a:p>
            <a:pPr marL="0" indent="0">
              <a:buNone/>
            </a:pPr>
            <a:r>
              <a:rPr lang="en-US" dirty="0" smtClean="0">
                <a:solidFill>
                  <a:schemeClr val="accent2"/>
                </a:solidFill>
              </a:rPr>
              <a:t>Regional Baselines: Indicators  - providing important context</a:t>
            </a:r>
          </a:p>
          <a:p>
            <a:pPr marL="342900" indent="-342900">
              <a:buFont typeface="+mj-lt"/>
              <a:buAutoNum type="arabicPeriod"/>
            </a:pPr>
            <a:r>
              <a:rPr lang="en-US" b="1" dirty="0" smtClean="0"/>
              <a:t>Regional Climate variables (temperature, rainfall, water supply </a:t>
            </a:r>
            <a:r>
              <a:rPr lang="en-US" b="1" dirty="0" err="1" smtClean="0"/>
              <a:t>etc</a:t>
            </a:r>
            <a:r>
              <a:rPr lang="en-US" b="1" dirty="0" smtClean="0"/>
              <a:t>)</a:t>
            </a:r>
          </a:p>
          <a:p>
            <a:pPr marL="342900" indent="-342900">
              <a:buFont typeface="+mj-lt"/>
              <a:buAutoNum type="arabicPeriod"/>
            </a:pPr>
            <a:r>
              <a:rPr lang="en-US" b="1" dirty="0" smtClean="0"/>
              <a:t>Regional Vulnerability and Resilience:</a:t>
            </a:r>
          </a:p>
          <a:p>
            <a:pPr lvl="1"/>
            <a:r>
              <a:rPr lang="en-US" dirty="0" smtClean="0"/>
              <a:t>Regional heat vulnerability/canopy cover mapping</a:t>
            </a:r>
          </a:p>
          <a:p>
            <a:pPr lvl="1"/>
            <a:r>
              <a:rPr lang="en-US" dirty="0" smtClean="0"/>
              <a:t>Demographic vulnerability to </a:t>
            </a:r>
            <a:r>
              <a:rPr lang="en-US" dirty="0" err="1" smtClean="0"/>
              <a:t>heatwave</a:t>
            </a:r>
            <a:r>
              <a:rPr lang="en-US" dirty="0" smtClean="0"/>
              <a:t> impact by age</a:t>
            </a:r>
          </a:p>
          <a:p>
            <a:pPr lvl="1"/>
            <a:r>
              <a:rPr lang="en-US" dirty="0" smtClean="0"/>
              <a:t>Number of distributed heat related deaths and illness</a:t>
            </a:r>
          </a:p>
          <a:p>
            <a:pPr lvl="1"/>
            <a:r>
              <a:rPr lang="en-US" dirty="0" smtClean="0"/>
              <a:t>Demographic vulnerability to CC (socio-economic disadvantage; recent migrant distribution)</a:t>
            </a:r>
          </a:p>
          <a:p>
            <a:pPr lvl="1"/>
            <a:r>
              <a:rPr lang="en-US" dirty="0" smtClean="0"/>
              <a:t>Understanding community cohesiveness and support structures (surveys)</a:t>
            </a:r>
          </a:p>
          <a:p>
            <a:pPr marL="304800" lvl="1" indent="0">
              <a:buNone/>
            </a:pP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r>
              <a:rPr lang="en-US" smtClean="0">
                <a:solidFill>
                  <a:srgbClr val="FFFFFF"/>
                </a:solidFill>
              </a:rPr>
              <a:t>RMIT University and WAGA 2016</a:t>
            </a:r>
            <a:endParaRPr lang="en-AU">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Climate Compatible Development in Asian Cities Workshop 6-7 June 2016</a:t>
            </a:r>
            <a:endParaRPr lang="en-AU">
              <a:solidFill>
                <a:srgbClr val="FFFFFF"/>
              </a:solidFill>
            </a:endParaRPr>
          </a:p>
        </p:txBody>
      </p:sp>
    </p:spTree>
    <p:extLst>
      <p:ext uri="{BB962C8B-B14F-4D97-AF65-F5344CB8AC3E}">
        <p14:creationId xmlns:p14="http://schemas.microsoft.com/office/powerpoint/2010/main" val="3151550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12968" cy="982284"/>
          </a:xfrm>
          <a:prstGeom prst="rect">
            <a:avLst/>
          </a:prstGeom>
        </p:spPr>
        <p:txBody>
          <a:bodyPr/>
          <a:lstStyle/>
          <a:p>
            <a:r>
              <a:rPr lang="en-US" dirty="0"/>
              <a:t>6. Piloting the Framework: Themes and Indicators </a:t>
            </a:r>
            <a:r>
              <a:rPr lang="en-US" dirty="0" smtClean="0"/>
              <a:t>Community Wellbeing and Emergency management</a:t>
            </a:r>
            <a:endParaRPr lang="en-US" dirty="0"/>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40219" y="5008812"/>
            <a:ext cx="2703781" cy="1885998"/>
          </a:xfrm>
          <a:prstGeom prst="rect">
            <a:avLst/>
          </a:prstGeom>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33813" y="3149951"/>
            <a:ext cx="2710187" cy="1858861"/>
          </a:xfrm>
          <a:prstGeom prst="rect">
            <a:avLst/>
          </a:prstGeom>
        </p:spPr>
      </p:pic>
      <p:pic>
        <p:nvPicPr>
          <p:cNvPr id="2051" name="Picture 3" descr="C:\TRIM\TEMP\HPTRIM.5824\t0O93BNF.JPG"/>
          <p:cNvPicPr>
            <a:picLocks noChangeAspect="1" noChangeArrowheads="1"/>
          </p:cNvPicPr>
          <p:nvPr/>
        </p:nvPicPr>
        <p:blipFill rotWithShape="1">
          <a:blip r:embed="rId5">
            <a:extLst>
              <a:ext uri="{28A0092B-C50C-407E-A947-70E740481C1C}">
                <a14:useLocalDpi xmlns:a14="http://schemas.microsoft.com/office/drawing/2010/main"/>
              </a:ext>
            </a:extLst>
          </a:blip>
          <a:srcRect/>
          <a:stretch/>
        </p:blipFill>
        <p:spPr bwMode="auto">
          <a:xfrm>
            <a:off x="6436280" y="1369984"/>
            <a:ext cx="2707720" cy="17799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2441" y="1540845"/>
            <a:ext cx="6121998" cy="4733369"/>
          </a:xfrm>
          <a:prstGeom prst="rect">
            <a:avLst/>
          </a:prstGeom>
        </p:spPr>
      </p:pic>
    </p:spTree>
    <p:extLst>
      <p:ext uri="{BB962C8B-B14F-4D97-AF65-F5344CB8AC3E}">
        <p14:creationId xmlns:p14="http://schemas.microsoft.com/office/powerpoint/2010/main" val="26319312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0648"/>
            <a:ext cx="8229600" cy="5904656"/>
          </a:xfrm>
        </p:spPr>
        <p:txBody>
          <a:bodyPr/>
          <a:lstStyle/>
          <a:p>
            <a:pPr marL="0" indent="0">
              <a:buNone/>
            </a:pPr>
            <a:r>
              <a:rPr lang="en-US" dirty="0" smtClean="0">
                <a:solidFill>
                  <a:schemeClr val="accent2"/>
                </a:solidFill>
              </a:rPr>
              <a:t>Community Wellbeing and Emergency Management: Indicators</a:t>
            </a:r>
          </a:p>
          <a:p>
            <a:pPr marL="342900" indent="-342900">
              <a:buFont typeface="+mj-lt"/>
              <a:buAutoNum type="arabicPeriod"/>
            </a:pPr>
            <a:r>
              <a:rPr lang="en-US" b="1" dirty="0" smtClean="0"/>
              <a:t>Service Vulnerability and Resilience:</a:t>
            </a:r>
          </a:p>
          <a:p>
            <a:pPr marL="647700" lvl="1" indent="-342900"/>
            <a:r>
              <a:rPr lang="en-US" dirty="0" smtClean="0">
                <a:solidFill>
                  <a:srgbClr val="000000"/>
                </a:solidFill>
              </a:rPr>
              <a:t>Knowledge of vulnerable people exposed to extreme weather events</a:t>
            </a:r>
          </a:p>
          <a:p>
            <a:pPr marL="647700" lvl="1" indent="-342900"/>
            <a:r>
              <a:rPr lang="en-US" dirty="0" smtClean="0">
                <a:solidFill>
                  <a:srgbClr val="000000"/>
                </a:solidFill>
              </a:rPr>
              <a:t>Continuity of critical home and community care services</a:t>
            </a:r>
          </a:p>
          <a:p>
            <a:pPr marL="647700" lvl="1" indent="-342900"/>
            <a:r>
              <a:rPr lang="en-US" dirty="0" smtClean="0">
                <a:solidFill>
                  <a:srgbClr val="000000"/>
                </a:solidFill>
              </a:rPr>
              <a:t>Residents seeking refuge in official council run emergency relief </a:t>
            </a:r>
            <a:r>
              <a:rPr lang="en-US" dirty="0" err="1" smtClean="0">
                <a:solidFill>
                  <a:srgbClr val="000000"/>
                </a:solidFill>
              </a:rPr>
              <a:t>centres</a:t>
            </a:r>
            <a:r>
              <a:rPr lang="en-US" dirty="0" smtClean="0">
                <a:solidFill>
                  <a:srgbClr val="000000"/>
                </a:solidFill>
              </a:rPr>
              <a:t> during severe weather events</a:t>
            </a:r>
          </a:p>
          <a:p>
            <a:pPr marL="342900" indent="-342900">
              <a:buFont typeface="+mj-lt"/>
              <a:buAutoNum type="arabicPeriod"/>
            </a:pPr>
            <a:r>
              <a:rPr lang="en-US" b="1" dirty="0" smtClean="0">
                <a:solidFill>
                  <a:srgbClr val="000000"/>
                </a:solidFill>
              </a:rPr>
              <a:t>Institutional capacity:</a:t>
            </a:r>
          </a:p>
          <a:p>
            <a:pPr marL="647700" lvl="1" indent="-342900"/>
            <a:r>
              <a:rPr lang="en-US" dirty="0" smtClean="0">
                <a:solidFill>
                  <a:srgbClr val="000000"/>
                </a:solidFill>
              </a:rPr>
              <a:t>Staff capacity to address climate change in decision making (interviews and surveys)</a:t>
            </a:r>
          </a:p>
          <a:p>
            <a:pPr marL="647700" lvl="1" indent="-342900"/>
            <a:r>
              <a:rPr lang="en-US" dirty="0" smtClean="0">
                <a:solidFill>
                  <a:srgbClr val="000000"/>
                </a:solidFill>
              </a:rPr>
              <a:t>Emergency management framework </a:t>
            </a:r>
            <a:r>
              <a:rPr lang="en-US" dirty="0" err="1" smtClean="0">
                <a:solidFill>
                  <a:srgbClr val="000000"/>
                </a:solidFill>
              </a:rPr>
              <a:t>recognises</a:t>
            </a:r>
            <a:r>
              <a:rPr lang="en-US" dirty="0" smtClean="0">
                <a:solidFill>
                  <a:srgbClr val="000000"/>
                </a:solidFill>
              </a:rPr>
              <a:t> and responds to changing risk levels with climate change</a:t>
            </a:r>
          </a:p>
          <a:p>
            <a:pPr marL="342900" indent="-342900">
              <a:buFont typeface="+mj-lt"/>
              <a:buAutoNum type="arabicPeriod"/>
            </a:pPr>
            <a:r>
              <a:rPr lang="en-US" b="1" dirty="0" smtClean="0">
                <a:solidFill>
                  <a:srgbClr val="000000"/>
                </a:solidFill>
              </a:rPr>
              <a:t>Resourcing and Budgeting:</a:t>
            </a:r>
          </a:p>
          <a:p>
            <a:pPr marL="647700" lvl="1" indent="-342900"/>
            <a:r>
              <a:rPr lang="en-US" dirty="0" smtClean="0">
                <a:solidFill>
                  <a:srgbClr val="000000"/>
                </a:solidFill>
              </a:rPr>
              <a:t>Tracking long term trends in investment towards preparing for/responding to extreme weather events</a:t>
            </a:r>
          </a:p>
          <a:p>
            <a:pPr marL="342900" indent="-342900">
              <a:buFont typeface="+mj-lt"/>
              <a:buAutoNum type="arabicPeriod"/>
            </a:pPr>
            <a:r>
              <a:rPr lang="en-US" b="1" dirty="0" smtClean="0">
                <a:solidFill>
                  <a:srgbClr val="000000"/>
                </a:solidFill>
              </a:rPr>
              <a:t>Community Participation:</a:t>
            </a:r>
          </a:p>
          <a:p>
            <a:pPr lvl="1"/>
            <a:r>
              <a:rPr lang="en-US" dirty="0" smtClean="0">
                <a:solidFill>
                  <a:srgbClr val="000000"/>
                </a:solidFill>
              </a:rPr>
              <a:t>Community preparedness to respond to extreme weather events</a:t>
            </a:r>
          </a:p>
          <a:p>
            <a:pPr lvl="1"/>
            <a:r>
              <a:rPr lang="en-US" dirty="0" smtClean="0">
                <a:solidFill>
                  <a:srgbClr val="000000"/>
                </a:solidFill>
              </a:rPr>
              <a:t>Community lifestyle and household resilience to a changing climate</a:t>
            </a:r>
          </a:p>
          <a:p>
            <a:pPr marL="342900" indent="-342900">
              <a:buFont typeface="+mj-lt"/>
              <a:buAutoNum type="arabicPeriod"/>
            </a:pPr>
            <a:endParaRPr lang="en-US" dirty="0" smtClean="0">
              <a:solidFill>
                <a:srgbClr val="000000"/>
              </a:solidFill>
            </a:endParaRPr>
          </a:p>
          <a:p>
            <a:pPr marL="0" indent="0">
              <a:buNone/>
            </a:pPr>
            <a:endParaRPr lang="en-US" dirty="0">
              <a:solidFill>
                <a:schemeClr val="accent2"/>
              </a:solidFill>
            </a:endParaRPr>
          </a:p>
        </p:txBody>
      </p:sp>
      <p:sp>
        <p:nvSpPr>
          <p:cNvPr id="4" name="Date Placeholder 3"/>
          <p:cNvSpPr>
            <a:spLocks noGrp="1"/>
          </p:cNvSpPr>
          <p:nvPr>
            <p:ph type="dt" sz="half" idx="10"/>
          </p:nvPr>
        </p:nvSpPr>
        <p:spPr/>
        <p:txBody>
          <a:bodyPr/>
          <a:lstStyle/>
          <a:p>
            <a:r>
              <a:rPr lang="en-US" smtClean="0">
                <a:solidFill>
                  <a:srgbClr val="FFFFFF"/>
                </a:solidFill>
              </a:rPr>
              <a:t>RMIT University and WAGA 2016</a:t>
            </a:r>
            <a:endParaRPr lang="en-AU">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Climate Compatible Development in Asian Cities Workshop 6-7 June 2016</a:t>
            </a:r>
            <a:endParaRPr lang="en-AU">
              <a:solidFill>
                <a:srgbClr val="FFFFFF"/>
              </a:solidFill>
            </a:endParaRPr>
          </a:p>
        </p:txBody>
      </p:sp>
    </p:spTree>
    <p:extLst>
      <p:ext uri="{BB962C8B-B14F-4D97-AF65-F5344CB8AC3E}">
        <p14:creationId xmlns:p14="http://schemas.microsoft.com/office/powerpoint/2010/main" val="25272651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283515" cy="982284"/>
          </a:xfrm>
          <a:prstGeom prst="rect">
            <a:avLst/>
          </a:prstGeom>
        </p:spPr>
        <p:txBody>
          <a:bodyPr/>
          <a:lstStyle/>
          <a:p>
            <a:r>
              <a:rPr lang="en-US" dirty="0" smtClean="0"/>
              <a:t>Open Space and Water Security</a:t>
            </a:r>
            <a:endParaRPr lang="en-US" dirty="0"/>
          </a:p>
        </p:txBody>
      </p:sp>
      <p:pic>
        <p:nvPicPr>
          <p:cNvPr id="4" name="Picture 2" descr="C:\TRIM\TEMP\HPTRIM.5824\t0O93C1Y.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15" y="1365354"/>
            <a:ext cx="1685613" cy="22567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618042"/>
            <a:ext cx="1680998" cy="1120228"/>
          </a:xfrm>
          <a:prstGeom prst="rect">
            <a:avLst/>
          </a:prstGeom>
        </p:spPr>
      </p:pic>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615" y="4738269"/>
            <a:ext cx="1689690" cy="2119731"/>
          </a:xfrm>
          <a:prstGeom prst="rect">
            <a:avLst/>
          </a:prstGeom>
        </p:spPr>
      </p:pic>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74659" y="1446810"/>
            <a:ext cx="6614585" cy="4895850"/>
          </a:xfrm>
          <a:prstGeom prst="rect">
            <a:avLst/>
          </a:prstGeom>
        </p:spPr>
      </p:pic>
    </p:spTree>
    <p:extLst>
      <p:ext uri="{BB962C8B-B14F-4D97-AF65-F5344CB8AC3E}">
        <p14:creationId xmlns:p14="http://schemas.microsoft.com/office/powerpoint/2010/main" val="13087037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0648"/>
            <a:ext cx="8229600" cy="4865687"/>
          </a:xfrm>
        </p:spPr>
        <p:txBody>
          <a:bodyPr/>
          <a:lstStyle/>
          <a:p>
            <a:pPr marL="0" indent="0">
              <a:buNone/>
            </a:pPr>
            <a:r>
              <a:rPr lang="en-US" dirty="0">
                <a:solidFill>
                  <a:srgbClr val="EE3224"/>
                </a:solidFill>
              </a:rPr>
              <a:t>Open Space and Water Security: Indicators</a:t>
            </a:r>
          </a:p>
          <a:p>
            <a:pPr marL="342900" indent="-342900">
              <a:buFont typeface="+mj-lt"/>
              <a:buAutoNum type="arabicPeriod"/>
            </a:pPr>
            <a:r>
              <a:rPr lang="en-US" b="1" dirty="0"/>
              <a:t>Service Vulnerability/Resilience: </a:t>
            </a:r>
            <a:endParaRPr lang="en-US" b="1" dirty="0" smtClean="0"/>
          </a:p>
          <a:p>
            <a:pPr marL="647700" lvl="1" indent="-342900"/>
            <a:r>
              <a:rPr lang="en-US" dirty="0" smtClean="0"/>
              <a:t>Type </a:t>
            </a:r>
            <a:r>
              <a:rPr lang="en-US" dirty="0"/>
              <a:t>and Volume of water supply used; </a:t>
            </a:r>
            <a:endParaRPr lang="en-US" dirty="0" smtClean="0"/>
          </a:p>
          <a:p>
            <a:pPr marL="647700" lvl="1" indent="-342900"/>
            <a:r>
              <a:rPr lang="en-US" dirty="0" smtClean="0"/>
              <a:t>variation </a:t>
            </a:r>
            <a:r>
              <a:rPr lang="en-US" dirty="0"/>
              <a:t>of gap in water supply compared to demand over time; </a:t>
            </a:r>
            <a:endParaRPr lang="en-US" dirty="0" smtClean="0"/>
          </a:p>
          <a:p>
            <a:pPr marL="647700" lvl="1" indent="-342900"/>
            <a:r>
              <a:rPr lang="en-US" dirty="0" smtClean="0"/>
              <a:t>water </a:t>
            </a:r>
            <a:r>
              <a:rPr lang="en-US" dirty="0"/>
              <a:t>efficiency</a:t>
            </a:r>
          </a:p>
          <a:p>
            <a:pPr marL="342900" indent="-342900">
              <a:buFont typeface="+mj-lt"/>
              <a:buAutoNum type="arabicPeriod"/>
            </a:pPr>
            <a:r>
              <a:rPr lang="en-US" b="1" dirty="0" smtClean="0"/>
              <a:t>Institutional Capacity</a:t>
            </a:r>
            <a:r>
              <a:rPr lang="en-US" dirty="0" smtClean="0"/>
              <a:t>:</a:t>
            </a:r>
            <a:endParaRPr lang="en-US" dirty="0"/>
          </a:p>
          <a:p>
            <a:pPr marL="342900" indent="-342900">
              <a:buFont typeface="+mj-lt"/>
              <a:buAutoNum type="arabicPeriod"/>
            </a:pPr>
            <a:r>
              <a:rPr lang="en-US" b="1" dirty="0"/>
              <a:t>Resourcing: </a:t>
            </a:r>
            <a:endParaRPr lang="en-US" b="1" dirty="0" smtClean="0"/>
          </a:p>
          <a:p>
            <a:pPr lvl="1"/>
            <a:r>
              <a:rPr lang="en-US" dirty="0" smtClean="0"/>
              <a:t>changes </a:t>
            </a:r>
            <a:r>
              <a:rPr lang="en-US" dirty="0"/>
              <a:t>in long term trend in the cost and frequency of extreme weather event </a:t>
            </a:r>
            <a:r>
              <a:rPr lang="en-US" dirty="0" smtClean="0"/>
              <a:t>cleanups</a:t>
            </a:r>
          </a:p>
          <a:p>
            <a:pPr lvl="1"/>
            <a:r>
              <a:rPr lang="en-US" dirty="0" smtClean="0"/>
              <a:t>Understanding the impact of climate change on council’s operational budgets</a:t>
            </a:r>
          </a:p>
          <a:p>
            <a:pPr marL="342900" indent="-342900">
              <a:buFont typeface="+mj-lt"/>
              <a:buAutoNum type="arabicPeriod"/>
            </a:pPr>
            <a:r>
              <a:rPr lang="en-US" b="1" dirty="0" smtClean="0"/>
              <a:t>Participation and Awareness:</a:t>
            </a:r>
            <a:endParaRPr lang="en-US" b="1" dirty="0"/>
          </a:p>
          <a:p>
            <a:pPr lvl="1"/>
            <a:r>
              <a:rPr lang="en-US" dirty="0" smtClean="0"/>
              <a:t>Understanding community satisfaction with open space over time</a:t>
            </a:r>
            <a:endParaRPr lang="en-US" dirty="0"/>
          </a:p>
        </p:txBody>
      </p:sp>
      <p:sp>
        <p:nvSpPr>
          <p:cNvPr id="4" name="Date Placeholder 3"/>
          <p:cNvSpPr>
            <a:spLocks noGrp="1"/>
          </p:cNvSpPr>
          <p:nvPr>
            <p:ph type="dt" sz="half" idx="10"/>
          </p:nvPr>
        </p:nvSpPr>
        <p:spPr/>
        <p:txBody>
          <a:bodyPr/>
          <a:lstStyle/>
          <a:p>
            <a:r>
              <a:rPr lang="en-US" smtClean="0">
                <a:solidFill>
                  <a:srgbClr val="FFFFFF"/>
                </a:solidFill>
              </a:rPr>
              <a:t>RMIT University and WAGA 2016</a:t>
            </a:r>
            <a:endParaRPr lang="en-AU">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Climate Compatible Development in Asian Cities Workshop 6-7 June 2016</a:t>
            </a:r>
            <a:endParaRPr lang="en-AU">
              <a:solidFill>
                <a:srgbClr val="FFFFFF"/>
              </a:solidFill>
            </a:endParaRPr>
          </a:p>
        </p:txBody>
      </p:sp>
    </p:spTree>
    <p:extLst>
      <p:ext uri="{BB962C8B-B14F-4D97-AF65-F5344CB8AC3E}">
        <p14:creationId xmlns:p14="http://schemas.microsoft.com/office/powerpoint/2010/main" val="7132762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 Indicator template</a:t>
            </a:r>
            <a:br>
              <a:rPr lang="en-US" dirty="0" smtClean="0"/>
            </a:br>
            <a:r>
              <a:rPr lang="en-US" dirty="0" smtClean="0"/>
              <a:t>Piloting with four councils.</a:t>
            </a:r>
            <a:endParaRPr lang="en-US" dirty="0"/>
          </a:p>
        </p:txBody>
      </p:sp>
      <p:pic>
        <p:nvPicPr>
          <p:cNvPr id="6" name="Content Placeholder 5"/>
          <p:cNvPicPr>
            <a:picLocks noGrp="1" noChangeAspect="1"/>
          </p:cNvPicPr>
          <p:nvPr>
            <p:ph idx="1"/>
          </p:nvPr>
        </p:nvPicPr>
        <p:blipFill>
          <a:blip r:embed="rId3" cstate="screen">
            <a:extLst>
              <a:ext uri="{28A0092B-C50C-407E-A947-70E740481C1C}">
                <a14:useLocalDpi xmlns:a14="http://schemas.microsoft.com/office/drawing/2010/main"/>
              </a:ext>
            </a:extLst>
          </a:blip>
          <a:srcRect t="-10742" b="-10742"/>
          <a:stretch>
            <a:fillRect/>
          </a:stretch>
        </p:blipFill>
        <p:spPr>
          <a:xfrm>
            <a:off x="381000" y="1268761"/>
            <a:ext cx="8229600" cy="4897090"/>
          </a:xfrm>
        </p:spPr>
      </p:pic>
      <p:sp>
        <p:nvSpPr>
          <p:cNvPr id="4" name="Date Placeholder 3"/>
          <p:cNvSpPr>
            <a:spLocks noGrp="1"/>
          </p:cNvSpPr>
          <p:nvPr>
            <p:ph type="dt" sz="half" idx="10"/>
          </p:nvPr>
        </p:nvSpPr>
        <p:spPr/>
        <p:txBody>
          <a:bodyPr/>
          <a:lstStyle/>
          <a:p>
            <a:r>
              <a:rPr lang="en-US" smtClean="0">
                <a:solidFill>
                  <a:srgbClr val="FFFFFF"/>
                </a:solidFill>
              </a:rPr>
              <a:t>RMIT University and WAGA 2016</a:t>
            </a:r>
            <a:endParaRPr lang="en-AU">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Climate Compatible Development in Asian Cities Workshop 6-7 June 2016</a:t>
            </a:r>
            <a:endParaRPr lang="en-AU">
              <a:solidFill>
                <a:srgbClr val="FFFFFF"/>
              </a:solidFill>
            </a:endParaRPr>
          </a:p>
        </p:txBody>
      </p:sp>
    </p:spTree>
    <p:extLst>
      <p:ext uri="{BB962C8B-B14F-4D97-AF65-F5344CB8AC3E}">
        <p14:creationId xmlns:p14="http://schemas.microsoft.com/office/powerpoint/2010/main" val="28914321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5108713" cy="1143000"/>
          </a:xfrm>
        </p:spPr>
        <p:txBody>
          <a:bodyPr/>
          <a:lstStyle/>
          <a:p>
            <a:r>
              <a:rPr lang="en-US" dirty="0" smtClean="0"/>
              <a:t>What could long term trending tell us?</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3037239466"/>
              </p:ext>
            </p:extLst>
          </p:nvPr>
        </p:nvGraphicFramePr>
        <p:xfrm>
          <a:off x="539552" y="1340768"/>
          <a:ext cx="7559675" cy="4419637"/>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p:cNvCxnSpPr/>
          <p:nvPr/>
        </p:nvCxnSpPr>
        <p:spPr>
          <a:xfrm>
            <a:off x="1295400" y="4724400"/>
            <a:ext cx="2124075"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19475" y="4292600"/>
            <a:ext cx="28448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264275" y="3357563"/>
            <a:ext cx="1692275"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13614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Value of the framework to inform decision making</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5275" y="1484784"/>
            <a:ext cx="8587069" cy="458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74753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5108713" cy="1143000"/>
          </a:xfrm>
        </p:spPr>
        <p:txBody>
          <a:bodyPr/>
          <a:lstStyle/>
          <a:p>
            <a:r>
              <a:rPr lang="en-US" dirty="0" err="1" smtClean="0"/>
              <a:t>Visualising</a:t>
            </a:r>
            <a:r>
              <a:rPr lang="en-US" dirty="0" smtClean="0"/>
              <a:t> long term trending</a:t>
            </a:r>
            <a:endParaRPr lang="en-US" dirty="0"/>
          </a:p>
        </p:txBody>
      </p:sp>
      <p:graphicFrame>
        <p:nvGraphicFramePr>
          <p:cNvPr id="10" name="Content Placeholder 4"/>
          <p:cNvGraphicFramePr>
            <a:graphicFrameLocks/>
          </p:cNvGraphicFramePr>
          <p:nvPr>
            <p:extLst>
              <p:ext uri="{D42A27DB-BD31-4B8C-83A1-F6EECF244321}">
                <p14:modId xmlns:p14="http://schemas.microsoft.com/office/powerpoint/2010/main" val="2639344106"/>
              </p:ext>
            </p:extLst>
          </p:nvPr>
        </p:nvGraphicFramePr>
        <p:xfrm>
          <a:off x="611560" y="1268760"/>
          <a:ext cx="7559675" cy="43202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13103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5095461" cy="1143000"/>
          </a:xfrm>
        </p:spPr>
        <p:txBody>
          <a:bodyPr/>
          <a:lstStyle/>
          <a:p>
            <a:r>
              <a:rPr lang="en-AU" altLang="en-US" dirty="0"/>
              <a:t>What is this telling us and what do we want to know?</a:t>
            </a:r>
            <a:endParaRPr lang="en-US" dirty="0"/>
          </a:p>
        </p:txBody>
      </p:sp>
      <p:graphicFrame>
        <p:nvGraphicFramePr>
          <p:cNvPr id="4" name="Content Placeholder 4"/>
          <p:cNvGraphicFramePr>
            <a:graphicFrameLocks/>
          </p:cNvGraphicFramePr>
          <p:nvPr>
            <p:extLst>
              <p:ext uri="{D42A27DB-BD31-4B8C-83A1-F6EECF244321}">
                <p14:modId xmlns:p14="http://schemas.microsoft.com/office/powerpoint/2010/main" val="3692208384"/>
              </p:ext>
            </p:extLst>
          </p:nvPr>
        </p:nvGraphicFramePr>
        <p:xfrm>
          <a:off x="611560" y="1556792"/>
          <a:ext cx="7559675" cy="414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740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1</a:t>
            </a:r>
            <a:r>
              <a:rPr lang="en-US" sz="2800" b="1" dirty="0" smtClean="0"/>
              <a:t>. Brief </a:t>
            </a:r>
            <a:r>
              <a:rPr lang="en-US" sz="2800" b="1" dirty="0"/>
              <a:t>Profile of </a:t>
            </a:r>
            <a:r>
              <a:rPr lang="en-US" sz="2800" b="1" dirty="0" smtClean="0"/>
              <a:t>Victoria: </a:t>
            </a:r>
            <a:r>
              <a:rPr lang="en-US" sz="1600" dirty="0"/>
              <a:t>GHG profile; emissions by sector; </a:t>
            </a:r>
            <a:endParaRPr lang="en-AU" sz="1600" dirty="0"/>
          </a:p>
        </p:txBody>
      </p:sp>
      <p:sp>
        <p:nvSpPr>
          <p:cNvPr id="3" name="Content Placeholder 2"/>
          <p:cNvSpPr>
            <a:spLocks noGrp="1"/>
          </p:cNvSpPr>
          <p:nvPr>
            <p:ph idx="1"/>
          </p:nvPr>
        </p:nvSpPr>
        <p:spPr>
          <a:xfrm>
            <a:off x="467544" y="1124744"/>
            <a:ext cx="3672408" cy="4865687"/>
          </a:xfrm>
        </p:spPr>
        <p:txBody>
          <a:bodyPr/>
          <a:lstStyle/>
          <a:p>
            <a:pPr marL="0" lvl="0" indent="0">
              <a:buNone/>
            </a:pPr>
            <a:r>
              <a:rPr lang="en-AU" b="1" dirty="0" smtClean="0"/>
              <a:t>GHG profile</a:t>
            </a:r>
          </a:p>
          <a:p>
            <a:pPr lvl="0"/>
            <a:r>
              <a:rPr lang="en-AU" dirty="0" smtClean="0"/>
              <a:t>Victoria </a:t>
            </a:r>
            <a:r>
              <a:rPr lang="en-AU" dirty="0"/>
              <a:t>produces 22% </a:t>
            </a:r>
            <a:r>
              <a:rPr lang="en-AU" dirty="0" smtClean="0"/>
              <a:t>(118 million tCO2-e) of </a:t>
            </a:r>
            <a:r>
              <a:rPr lang="en-AU" dirty="0"/>
              <a:t>Australia’s national </a:t>
            </a:r>
            <a:r>
              <a:rPr lang="en-AU" dirty="0" smtClean="0"/>
              <a:t>emissions (525 million tCO2-e)</a:t>
            </a:r>
          </a:p>
          <a:p>
            <a:pPr lvl="0"/>
            <a:r>
              <a:rPr lang="en-US" dirty="0"/>
              <a:t>Per capita greenhouse gas emissions decreased from 24 tonnes in 1989–90 to 21 tonnes in 2010–11. However, this decrease has been offset by population growth.</a:t>
            </a:r>
            <a:endParaRPr lang="en-AU" dirty="0" smtClean="0"/>
          </a:p>
          <a:p>
            <a:pPr lvl="0"/>
            <a:r>
              <a:rPr lang="en-US" dirty="0" smtClean="0"/>
              <a:t>Between </a:t>
            </a:r>
            <a:r>
              <a:rPr lang="en-US" dirty="0"/>
              <a:t>1989 and 2011, emissions increased by </a:t>
            </a:r>
            <a:r>
              <a:rPr lang="en-US" dirty="0" smtClean="0"/>
              <a:t>12%.</a:t>
            </a:r>
          </a:p>
          <a:p>
            <a:pPr marL="0" lvl="0" indent="0">
              <a:buNone/>
            </a:pPr>
            <a:r>
              <a:rPr lang="en-US" sz="1200" dirty="0" smtClean="0">
                <a:hlinkClick r:id="rId3"/>
              </a:rPr>
              <a:t>Source: https://www.ces.vic.gov.au/soe/climate-change</a:t>
            </a:r>
            <a:endParaRPr lang="en-US" sz="1200" dirty="0" smtClean="0"/>
          </a:p>
          <a:p>
            <a:pPr marL="0" lvl="0" indent="0">
              <a:buNone/>
            </a:pPr>
            <a:endParaRPr lang="en-US" dirty="0" smtClean="0"/>
          </a:p>
        </p:txBody>
      </p:sp>
      <p:sp>
        <p:nvSpPr>
          <p:cNvPr id="4" name="Date Placeholder 3"/>
          <p:cNvSpPr>
            <a:spLocks noGrp="1"/>
          </p:cNvSpPr>
          <p:nvPr>
            <p:ph type="dt" sz="half" idx="10"/>
          </p:nvPr>
        </p:nvSpPr>
        <p:spPr>
          <a:xfrm>
            <a:off x="444500" y="6565900"/>
            <a:ext cx="2543324" cy="292100"/>
          </a:xfrm>
        </p:spPr>
        <p:txBody>
          <a:bodyPr/>
          <a:lstStyle/>
          <a:p>
            <a:r>
              <a:rPr lang="en-US" dirty="0" smtClean="0">
                <a:solidFill>
                  <a:srgbClr val="FFFFFF"/>
                </a:solidFill>
              </a:rPr>
              <a:t>RMIT University and WAGA 2016</a:t>
            </a:r>
            <a:endParaRPr lang="en-AU" dirty="0">
              <a:solidFill>
                <a:srgbClr val="FFFFFF"/>
              </a:solidFill>
            </a:endParaRPr>
          </a:p>
        </p:txBody>
      </p:sp>
      <p:sp>
        <p:nvSpPr>
          <p:cNvPr id="5" name="Footer Placeholder 4"/>
          <p:cNvSpPr>
            <a:spLocks noGrp="1"/>
          </p:cNvSpPr>
          <p:nvPr>
            <p:ph type="ftr" sz="quarter" idx="11"/>
          </p:nvPr>
        </p:nvSpPr>
        <p:spPr>
          <a:xfrm>
            <a:off x="2755454" y="6561384"/>
            <a:ext cx="6065018" cy="324000"/>
          </a:xfrm>
        </p:spPr>
        <p:txBody>
          <a:bodyPr/>
          <a:lstStyle/>
          <a:p>
            <a:r>
              <a:rPr lang="en-AU" dirty="0" smtClean="0">
                <a:solidFill>
                  <a:srgbClr val="FFFFFF"/>
                </a:solidFill>
              </a:rPr>
              <a:t>Climate Compatible Development in Asian Cities Workshop 6-7 June 2016</a:t>
            </a:r>
            <a:endParaRPr lang="en-AU" dirty="0">
              <a:solidFill>
                <a:srgbClr val="FFFFFF"/>
              </a:solidFill>
            </a:endParaRPr>
          </a:p>
        </p:txBody>
      </p:sp>
      <p:pic>
        <p:nvPicPr>
          <p:cNvPr id="7" name="Picture 6" descr="Screen Shot 2016-05-30 at 6.57.41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28362" y="1124744"/>
            <a:ext cx="4764118" cy="5077145"/>
          </a:xfrm>
          <a:prstGeom prst="rect">
            <a:avLst/>
          </a:prstGeom>
        </p:spPr>
      </p:pic>
    </p:spTree>
    <p:extLst>
      <p:ext uri="{BB962C8B-B14F-4D97-AF65-F5344CB8AC3E}">
        <p14:creationId xmlns:p14="http://schemas.microsoft.com/office/powerpoint/2010/main" val="34415395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395536" y="1124744"/>
            <a:ext cx="8285355" cy="4437062"/>
          </a:xfrm>
        </p:spPr>
        <p:txBody>
          <a:bodyPr/>
          <a:lstStyle/>
          <a:p>
            <a:r>
              <a:rPr lang="en-AU" sz="2400" dirty="0"/>
              <a:t>Time and </a:t>
            </a:r>
            <a:r>
              <a:rPr lang="en-AU" sz="2400" dirty="0" smtClean="0"/>
              <a:t>resources</a:t>
            </a:r>
          </a:p>
          <a:p>
            <a:r>
              <a:rPr lang="en-AU" sz="2400" dirty="0"/>
              <a:t>Data </a:t>
            </a:r>
            <a:r>
              <a:rPr lang="en-AU" sz="2400" dirty="0" smtClean="0"/>
              <a:t>accessibility</a:t>
            </a:r>
            <a:endParaRPr lang="en-AU" sz="2400" dirty="0"/>
          </a:p>
          <a:p>
            <a:r>
              <a:rPr lang="en-AU" sz="2400" dirty="0"/>
              <a:t>Leadership and buy-in</a:t>
            </a:r>
          </a:p>
          <a:p>
            <a:r>
              <a:rPr lang="en-AU" sz="2400" dirty="0" smtClean="0"/>
              <a:t>Communicating value </a:t>
            </a:r>
            <a:r>
              <a:rPr lang="en-AU" sz="2400" dirty="0"/>
              <a:t>and relevance</a:t>
            </a:r>
          </a:p>
          <a:p>
            <a:r>
              <a:rPr lang="en-AU" sz="2400" dirty="0" smtClean="0"/>
              <a:t>Integrating in council operations and processes </a:t>
            </a:r>
          </a:p>
          <a:p>
            <a:r>
              <a:rPr lang="en-AU" sz="2400" dirty="0" smtClean="0"/>
              <a:t>Where to report? (Internal / external – relevant audiences)</a:t>
            </a:r>
            <a:endParaRPr lang="en-AU" sz="2400" dirty="0"/>
          </a:p>
          <a:p>
            <a:endParaRPr lang="en-US" dirty="0"/>
          </a:p>
        </p:txBody>
      </p:sp>
      <p:sp>
        <p:nvSpPr>
          <p:cNvPr id="3" name="Title 2"/>
          <p:cNvSpPr>
            <a:spLocks noGrp="1"/>
          </p:cNvSpPr>
          <p:nvPr>
            <p:ph type="title"/>
          </p:nvPr>
        </p:nvSpPr>
        <p:spPr>
          <a:xfrm>
            <a:off x="457200" y="274638"/>
            <a:ext cx="8229600" cy="706090"/>
          </a:xfrm>
        </p:spPr>
        <p:txBody>
          <a:bodyPr/>
          <a:lstStyle/>
          <a:p>
            <a:r>
              <a:rPr lang="en-US" dirty="0" smtClean="0"/>
              <a:t>Emerging challenges</a:t>
            </a:r>
            <a:endParaRPr lang="en-US" dirty="0"/>
          </a:p>
        </p:txBody>
      </p:sp>
    </p:spTree>
    <p:extLst>
      <p:ext uri="{BB962C8B-B14F-4D97-AF65-F5344CB8AC3E}">
        <p14:creationId xmlns:p14="http://schemas.microsoft.com/office/powerpoint/2010/main" val="23166189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457199" y="1196752"/>
            <a:ext cx="8285355" cy="4686300"/>
          </a:xfrm>
        </p:spPr>
        <p:txBody>
          <a:bodyPr>
            <a:normAutofit lnSpcReduction="10000"/>
          </a:bodyPr>
          <a:lstStyle/>
          <a:p>
            <a:pPr marL="342900" indent="-342900">
              <a:buFont typeface="Arial"/>
              <a:buChar char="•"/>
            </a:pPr>
            <a:r>
              <a:rPr lang="en-AU" sz="2000" dirty="0" smtClean="0"/>
              <a:t>Embedding </a:t>
            </a:r>
            <a:r>
              <a:rPr lang="en-AU" sz="2000" dirty="0"/>
              <a:t>happens when the benefits are seen by the people generating the </a:t>
            </a:r>
            <a:r>
              <a:rPr lang="en-AU" sz="2000" dirty="0" smtClean="0"/>
              <a:t>reporting (grounded in the day-to-day)</a:t>
            </a:r>
          </a:p>
          <a:p>
            <a:pPr marL="342900" indent="-342900">
              <a:buFont typeface="Arial"/>
              <a:buChar char="•"/>
            </a:pPr>
            <a:endParaRPr lang="en-AU" sz="2000" dirty="0"/>
          </a:p>
          <a:p>
            <a:pPr marL="342900" indent="-342900">
              <a:buFont typeface="Arial"/>
              <a:buChar char="•"/>
            </a:pPr>
            <a:r>
              <a:rPr lang="en-AU" sz="2000" dirty="0" smtClean="0"/>
              <a:t>Embedding happens well when the framework is incorporated with council processes and thereby transcends staff turn-over.</a:t>
            </a:r>
            <a:r>
              <a:rPr lang="en-AU" sz="2000" dirty="0"/>
              <a:t/>
            </a:r>
            <a:br>
              <a:rPr lang="en-AU" sz="2000" dirty="0"/>
            </a:br>
            <a:endParaRPr lang="en-AU" sz="2000" dirty="0" smtClean="0"/>
          </a:p>
          <a:p>
            <a:pPr marL="342900" indent="-342900">
              <a:buFont typeface="Arial"/>
              <a:buChar char="•"/>
            </a:pPr>
            <a:r>
              <a:rPr lang="en-AU" sz="2000" dirty="0" smtClean="0"/>
              <a:t>Top down and bottom up process is needed.</a:t>
            </a:r>
            <a:br>
              <a:rPr lang="en-AU" sz="2000" dirty="0" smtClean="0"/>
            </a:br>
            <a:endParaRPr lang="en-AU" sz="2000" dirty="0"/>
          </a:p>
          <a:p>
            <a:pPr marL="342900" indent="-342900">
              <a:buFont typeface="Arial"/>
              <a:buChar char="•"/>
            </a:pPr>
            <a:r>
              <a:rPr lang="en-AU" sz="2000" dirty="0" smtClean="0"/>
              <a:t>Eventual goal is to break down internal barriers and create organisational change – shared responsibility for climate change.</a:t>
            </a:r>
            <a:br>
              <a:rPr lang="en-AU" sz="2000" dirty="0" smtClean="0"/>
            </a:br>
            <a:endParaRPr lang="en-AU" sz="2000" dirty="0" smtClean="0"/>
          </a:p>
          <a:p>
            <a:pPr marL="342900" indent="-342900">
              <a:buFont typeface="Arial"/>
              <a:buChar char="•"/>
            </a:pPr>
            <a:r>
              <a:rPr lang="en-US" sz="2000" dirty="0"/>
              <a:t>Adaptation M &amp; E – </a:t>
            </a:r>
            <a:r>
              <a:rPr lang="en-US" sz="2000" dirty="0" smtClean="0"/>
              <a:t>not </a:t>
            </a:r>
            <a:r>
              <a:rPr lang="en-US" sz="2000" dirty="0"/>
              <a:t>one size fits all; local context/issues </a:t>
            </a:r>
            <a:r>
              <a:rPr lang="en-US" sz="2000" dirty="0" smtClean="0"/>
              <a:t>important.</a:t>
            </a:r>
            <a:endParaRPr lang="en-US" sz="2000" dirty="0"/>
          </a:p>
          <a:p>
            <a:endParaRPr lang="en-AU" sz="2000" dirty="0" smtClean="0">
              <a:latin typeface="Calibri" pitchFamily="34" charset="0"/>
            </a:endParaRPr>
          </a:p>
          <a:p>
            <a:endParaRPr lang="en-AU" sz="2400" dirty="0" smtClean="0">
              <a:latin typeface="Calibri" pitchFamily="34" charset="0"/>
            </a:endParaRPr>
          </a:p>
          <a:p>
            <a:endParaRPr lang="en-AU" sz="2400" dirty="0">
              <a:latin typeface="Calibri" pitchFamily="34" charset="0"/>
            </a:endParaRPr>
          </a:p>
        </p:txBody>
      </p:sp>
      <p:sp>
        <p:nvSpPr>
          <p:cNvPr id="3" name="Title 2"/>
          <p:cNvSpPr>
            <a:spLocks noGrp="1"/>
          </p:cNvSpPr>
          <p:nvPr>
            <p:ph type="title"/>
          </p:nvPr>
        </p:nvSpPr>
        <p:spPr>
          <a:xfrm>
            <a:off x="457200" y="274638"/>
            <a:ext cx="8229600" cy="778098"/>
          </a:xfrm>
        </p:spPr>
        <p:txBody>
          <a:bodyPr/>
          <a:lstStyle/>
          <a:p>
            <a:r>
              <a:rPr lang="en-US" dirty="0" smtClean="0"/>
              <a:t>Embedding M&amp;E – key lessons</a:t>
            </a:r>
            <a:endParaRPr lang="en-US" dirty="0"/>
          </a:p>
        </p:txBody>
      </p:sp>
    </p:spTree>
    <p:extLst>
      <p:ext uri="{BB962C8B-B14F-4D97-AF65-F5344CB8AC3E}">
        <p14:creationId xmlns:p14="http://schemas.microsoft.com/office/powerpoint/2010/main" val="984413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5775176" cy="922337"/>
          </a:xfrm>
        </p:spPr>
        <p:txBody>
          <a:bodyPr/>
          <a:lstStyle/>
          <a:p>
            <a:r>
              <a:rPr lang="en-US" sz="2800" b="1" dirty="0"/>
              <a:t>1</a:t>
            </a:r>
            <a:r>
              <a:rPr lang="en-US" sz="2800" b="1" dirty="0" smtClean="0"/>
              <a:t>. Brief </a:t>
            </a:r>
            <a:r>
              <a:rPr lang="en-US" sz="2800" b="1" dirty="0"/>
              <a:t>Profile of </a:t>
            </a:r>
            <a:r>
              <a:rPr lang="en-US" sz="2800" b="1" dirty="0" smtClean="0"/>
              <a:t>Victoria: </a:t>
            </a:r>
            <a:br>
              <a:rPr lang="en-US" sz="2800" b="1" dirty="0" smtClean="0"/>
            </a:br>
            <a:r>
              <a:rPr lang="en-US" sz="1600" dirty="0" smtClean="0"/>
              <a:t>trends</a:t>
            </a:r>
            <a:r>
              <a:rPr lang="en-US" sz="1600" dirty="0"/>
              <a:t>; key vulnerabilities and challenges</a:t>
            </a:r>
            <a:br>
              <a:rPr lang="en-US" sz="1600" dirty="0"/>
            </a:br>
            <a:endParaRPr lang="en-AU" sz="1600" dirty="0"/>
          </a:p>
        </p:txBody>
      </p:sp>
      <p:sp>
        <p:nvSpPr>
          <p:cNvPr id="3" name="Content Placeholder 2"/>
          <p:cNvSpPr>
            <a:spLocks noGrp="1"/>
          </p:cNvSpPr>
          <p:nvPr>
            <p:ph sz="half" idx="1"/>
          </p:nvPr>
        </p:nvSpPr>
        <p:spPr>
          <a:xfrm>
            <a:off x="179512" y="1124744"/>
            <a:ext cx="4824536" cy="4865687"/>
          </a:xfrm>
        </p:spPr>
        <p:txBody>
          <a:bodyPr/>
          <a:lstStyle/>
          <a:p>
            <a:pPr marL="0" indent="0">
              <a:buNone/>
            </a:pPr>
            <a:r>
              <a:rPr lang="en-AU" sz="1400" b="1" dirty="0" smtClean="0"/>
              <a:t>Trends and vulnerabilities</a:t>
            </a:r>
            <a:endParaRPr lang="en-AU" sz="1400" b="1" dirty="0"/>
          </a:p>
          <a:p>
            <a:r>
              <a:rPr lang="en-AU" sz="1400" dirty="0" smtClean="0"/>
              <a:t>Average </a:t>
            </a:r>
            <a:r>
              <a:rPr lang="en-AU" sz="1400" dirty="0"/>
              <a:t>temperatures in Victoria have risen by about 0.8°C since the </a:t>
            </a:r>
            <a:r>
              <a:rPr lang="en-AU" sz="1400" dirty="0" smtClean="0"/>
              <a:t>1950s.</a:t>
            </a:r>
          </a:p>
          <a:p>
            <a:r>
              <a:rPr lang="en-AU" sz="1400" dirty="0"/>
              <a:t>T</a:t>
            </a:r>
            <a:r>
              <a:rPr lang="en-AU" sz="1400" dirty="0" smtClean="0"/>
              <a:t>he </a:t>
            </a:r>
            <a:r>
              <a:rPr lang="en-AU" sz="1400" dirty="0"/>
              <a:t>severity, duration and frequency of </a:t>
            </a:r>
            <a:r>
              <a:rPr lang="en-AU" sz="1400" u="sng" dirty="0" smtClean="0">
                <a:solidFill>
                  <a:srgbClr val="FF0000"/>
                </a:solidFill>
              </a:rPr>
              <a:t>heatwaves</a:t>
            </a:r>
            <a:r>
              <a:rPr lang="en-AU" sz="1400" dirty="0" smtClean="0"/>
              <a:t> </a:t>
            </a:r>
            <a:r>
              <a:rPr lang="en-AU" sz="1400" dirty="0"/>
              <a:t>have increased.</a:t>
            </a:r>
          </a:p>
          <a:p>
            <a:r>
              <a:rPr lang="en-US" sz="1400" dirty="0" smtClean="0"/>
              <a:t>There </a:t>
            </a:r>
            <a:r>
              <a:rPr lang="en-US" sz="1400" dirty="0"/>
              <a:t>has been a </a:t>
            </a:r>
            <a:r>
              <a:rPr lang="en-US" sz="1400" u="sng" dirty="0">
                <a:solidFill>
                  <a:srgbClr val="FF0000"/>
                </a:solidFill>
              </a:rPr>
              <a:t>decline in autumn, winter and spring rainfall</a:t>
            </a:r>
            <a:r>
              <a:rPr lang="en-US" sz="1400" dirty="0"/>
              <a:t> over the past two </a:t>
            </a:r>
            <a:r>
              <a:rPr lang="en-US" sz="1400" dirty="0" smtClean="0"/>
              <a:t>decades.</a:t>
            </a:r>
          </a:p>
          <a:p>
            <a:r>
              <a:rPr lang="en-US" sz="1400" dirty="0" smtClean="0"/>
              <a:t>Between </a:t>
            </a:r>
            <a:r>
              <a:rPr lang="en-US" sz="1400" dirty="0"/>
              <a:t>1997 and 2009, Victoria experienced </a:t>
            </a:r>
            <a:r>
              <a:rPr lang="en-US" sz="1400" dirty="0" smtClean="0"/>
              <a:t>a </a:t>
            </a:r>
            <a:r>
              <a:rPr lang="en-US" sz="1400" u="sng" dirty="0" smtClean="0">
                <a:solidFill>
                  <a:srgbClr val="FF0000"/>
                </a:solidFill>
              </a:rPr>
              <a:t>record-breaking 13-year drought</a:t>
            </a:r>
            <a:r>
              <a:rPr lang="en-US" sz="1400" dirty="0" smtClean="0"/>
              <a:t> </a:t>
            </a:r>
            <a:r>
              <a:rPr lang="en-US" sz="1400" dirty="0"/>
              <a:t>and the annual </a:t>
            </a:r>
            <a:r>
              <a:rPr lang="en-US" sz="1400" u="sng" dirty="0" smtClean="0">
                <a:solidFill>
                  <a:srgbClr val="FF0000"/>
                </a:solidFill>
              </a:rPr>
              <a:t>inflow to Melbourne’s dams dropped by almost 40%</a:t>
            </a:r>
            <a:r>
              <a:rPr lang="en-US" sz="1400" dirty="0" smtClean="0">
                <a:solidFill>
                  <a:srgbClr val="FF0000"/>
                </a:solidFill>
              </a:rPr>
              <a:t>.</a:t>
            </a:r>
          </a:p>
          <a:p>
            <a:r>
              <a:rPr lang="en-US" sz="1400" dirty="0" smtClean="0"/>
              <a:t>Victoria </a:t>
            </a:r>
            <a:r>
              <a:rPr lang="en-US" sz="1400" dirty="0"/>
              <a:t>experienced its highest summer rainfall on record in 2010–11, leading to </a:t>
            </a:r>
            <a:r>
              <a:rPr lang="en-US" sz="1400" u="sng" dirty="0" smtClean="0">
                <a:solidFill>
                  <a:srgbClr val="FF0000"/>
                </a:solidFill>
              </a:rPr>
              <a:t>major flooding</a:t>
            </a:r>
            <a:r>
              <a:rPr lang="en-US" sz="1400" dirty="0" smtClean="0">
                <a:solidFill>
                  <a:srgbClr val="FF0000"/>
                </a:solidFill>
              </a:rPr>
              <a:t> </a:t>
            </a:r>
            <a:r>
              <a:rPr lang="en-US" sz="1400" dirty="0"/>
              <a:t>that affected a third of Victoria</a:t>
            </a:r>
            <a:r>
              <a:rPr lang="en-US" sz="1400" dirty="0" smtClean="0"/>
              <a:t>.</a:t>
            </a:r>
          </a:p>
          <a:p>
            <a:pPr lvl="0"/>
            <a:r>
              <a:rPr lang="en-US" sz="1400" dirty="0"/>
              <a:t>Between 2000 and 2009, </a:t>
            </a:r>
            <a:r>
              <a:rPr lang="en-US" sz="1400" u="sng" dirty="0" smtClean="0">
                <a:solidFill>
                  <a:srgbClr val="FF0000"/>
                </a:solidFill>
              </a:rPr>
              <a:t>fires</a:t>
            </a:r>
            <a:r>
              <a:rPr lang="en-US" sz="1400" dirty="0" smtClean="0"/>
              <a:t> </a:t>
            </a:r>
            <a:r>
              <a:rPr lang="en-US" sz="1400" dirty="0"/>
              <a:t>released 70 million tonnes of CO2-e, around 6% of the total emissions over the period</a:t>
            </a:r>
            <a:r>
              <a:rPr lang="en-US" sz="1400" dirty="0" smtClean="0"/>
              <a:t>.</a:t>
            </a:r>
          </a:p>
          <a:p>
            <a:r>
              <a:rPr lang="en-US" sz="1400" dirty="0"/>
              <a:t>Since 1993, Victoria’s </a:t>
            </a:r>
            <a:r>
              <a:rPr lang="en-US" sz="1400" u="sng" dirty="0">
                <a:solidFill>
                  <a:srgbClr val="FF0000"/>
                </a:solidFill>
              </a:rPr>
              <a:t>sea-level rise</a:t>
            </a:r>
            <a:r>
              <a:rPr lang="en-US" sz="1400" dirty="0">
                <a:solidFill>
                  <a:srgbClr val="FF0000"/>
                </a:solidFill>
              </a:rPr>
              <a:t> </a:t>
            </a:r>
            <a:r>
              <a:rPr lang="en-US" sz="1400" dirty="0"/>
              <a:t>has been similar to global averages of 3 mm per </a:t>
            </a:r>
            <a:r>
              <a:rPr lang="en-US" sz="1400" dirty="0" smtClean="0"/>
              <a:t>year.</a:t>
            </a:r>
            <a:r>
              <a:rPr lang="en-AU" sz="1400" dirty="0" smtClean="0"/>
              <a:t/>
            </a:r>
            <a:br>
              <a:rPr lang="en-AU" sz="1400" dirty="0" smtClean="0"/>
            </a:br>
            <a:r>
              <a:rPr lang="en-AU" sz="1400" dirty="0" smtClean="0"/>
              <a:t/>
            </a:r>
            <a:br>
              <a:rPr lang="en-AU" sz="1400" dirty="0" smtClean="0"/>
            </a:br>
            <a:r>
              <a:rPr lang="en-AU" sz="1000" dirty="0" smtClean="0"/>
              <a:t>Source: </a:t>
            </a:r>
            <a:r>
              <a:rPr lang="en-AU" sz="1000" dirty="0" smtClean="0">
                <a:hlinkClick r:id="rId3"/>
              </a:rPr>
              <a:t>https</a:t>
            </a:r>
            <a:r>
              <a:rPr lang="en-AU" sz="1000" dirty="0">
                <a:hlinkClick r:id="rId3"/>
              </a:rPr>
              <a:t>://www.ces.vic.gov.au/soe/climate-</a:t>
            </a:r>
            <a:r>
              <a:rPr lang="en-AU" sz="1000" dirty="0" smtClean="0">
                <a:hlinkClick r:id="rId3"/>
              </a:rPr>
              <a:t>change</a:t>
            </a:r>
            <a:endParaRPr lang="en-AU" sz="1000" dirty="0" smtClean="0"/>
          </a:p>
          <a:p>
            <a:pPr marL="0" lvl="0" indent="0">
              <a:buNone/>
            </a:pPr>
            <a:endParaRPr lang="en-AU" sz="1400" dirty="0"/>
          </a:p>
        </p:txBody>
      </p:sp>
      <p:sp>
        <p:nvSpPr>
          <p:cNvPr id="4" name="Date Placeholder 3"/>
          <p:cNvSpPr>
            <a:spLocks noGrp="1"/>
          </p:cNvSpPr>
          <p:nvPr>
            <p:ph type="dt" sz="half" idx="10"/>
          </p:nvPr>
        </p:nvSpPr>
        <p:spPr>
          <a:xfrm>
            <a:off x="444500" y="6565900"/>
            <a:ext cx="2543324" cy="292100"/>
          </a:xfrm>
        </p:spPr>
        <p:txBody>
          <a:bodyPr/>
          <a:lstStyle/>
          <a:p>
            <a:r>
              <a:rPr lang="en-US" dirty="0" smtClean="0">
                <a:solidFill>
                  <a:srgbClr val="FFFFFF"/>
                </a:solidFill>
              </a:rPr>
              <a:t>RMIT University and WAGA 2016</a:t>
            </a:r>
            <a:endParaRPr lang="en-AU" dirty="0">
              <a:solidFill>
                <a:srgbClr val="FFFFFF"/>
              </a:solidFill>
            </a:endParaRPr>
          </a:p>
        </p:txBody>
      </p:sp>
      <p:sp>
        <p:nvSpPr>
          <p:cNvPr id="5" name="Footer Placeholder 4"/>
          <p:cNvSpPr>
            <a:spLocks noGrp="1"/>
          </p:cNvSpPr>
          <p:nvPr>
            <p:ph type="ftr" sz="quarter" idx="11"/>
          </p:nvPr>
        </p:nvSpPr>
        <p:spPr>
          <a:xfrm>
            <a:off x="2611438" y="6575424"/>
            <a:ext cx="5704978" cy="282575"/>
          </a:xfrm>
        </p:spPr>
        <p:txBody>
          <a:bodyPr/>
          <a:lstStyle/>
          <a:p>
            <a:r>
              <a:rPr lang="en-AU" dirty="0" smtClean="0">
                <a:solidFill>
                  <a:srgbClr val="FFFFFF"/>
                </a:solidFill>
              </a:rPr>
              <a:t>Climate Compatible Development in Asian Cities Workshop 6-7 June 2016</a:t>
            </a:r>
            <a:endParaRPr lang="en-AU" dirty="0">
              <a:solidFill>
                <a:srgbClr val="FFFFFF"/>
              </a:solidFill>
            </a:endParaRPr>
          </a:p>
        </p:txBody>
      </p:sp>
      <p:pic>
        <p:nvPicPr>
          <p:cNvPr id="9" name="Picture 8"/>
          <p:cNvPicPr>
            <a:picLocks noChangeAspect="1"/>
          </p:cNvPicPr>
          <p:nvPr/>
        </p:nvPicPr>
        <p:blipFill>
          <a:blip r:embed="rId4"/>
          <a:stretch>
            <a:fillRect/>
          </a:stretch>
        </p:blipFill>
        <p:spPr>
          <a:xfrm>
            <a:off x="5220072" y="3573016"/>
            <a:ext cx="3744416" cy="2477648"/>
          </a:xfrm>
          <a:prstGeom prst="rect">
            <a:avLst/>
          </a:prstGeom>
        </p:spPr>
      </p:pic>
      <p:pic>
        <p:nvPicPr>
          <p:cNvPr id="7" name="Content Placeholder 6"/>
          <p:cNvPicPr>
            <a:picLocks noGrp="1" noChangeAspect="1"/>
          </p:cNvPicPr>
          <p:nvPr>
            <p:ph sz="half" idx="2"/>
          </p:nvPr>
        </p:nvPicPr>
        <p:blipFill>
          <a:blip r:embed="rId5"/>
          <a:srcRect l="22354" r="22354"/>
          <a:stretch>
            <a:fillRect/>
          </a:stretch>
        </p:blipFill>
        <p:spPr>
          <a:xfrm>
            <a:off x="5796136" y="260648"/>
            <a:ext cx="3168352" cy="2949667"/>
          </a:xfrm>
        </p:spPr>
      </p:pic>
      <p:sp>
        <p:nvSpPr>
          <p:cNvPr id="10" name="TextBox 9"/>
          <p:cNvSpPr txBox="1"/>
          <p:nvPr/>
        </p:nvSpPr>
        <p:spPr>
          <a:xfrm>
            <a:off x="6948264" y="6093296"/>
            <a:ext cx="2027555" cy="276999"/>
          </a:xfrm>
          <a:prstGeom prst="rect">
            <a:avLst/>
          </a:prstGeom>
          <a:noFill/>
        </p:spPr>
        <p:txBody>
          <a:bodyPr wrap="none" rtlCol="0">
            <a:spAutoFit/>
          </a:bodyPr>
          <a:lstStyle/>
          <a:p>
            <a:r>
              <a:rPr lang="en-US" sz="1200" i="1" dirty="0" smtClean="0"/>
              <a:t>Black Saturday Fires 2009</a:t>
            </a:r>
            <a:endParaRPr lang="en-US" sz="1200" i="1" dirty="0"/>
          </a:p>
        </p:txBody>
      </p:sp>
      <p:sp>
        <p:nvSpPr>
          <p:cNvPr id="12" name="TextBox 11"/>
          <p:cNvSpPr txBox="1"/>
          <p:nvPr/>
        </p:nvSpPr>
        <p:spPr>
          <a:xfrm>
            <a:off x="7164288" y="3212976"/>
            <a:ext cx="1800200" cy="288032"/>
          </a:xfrm>
          <a:prstGeom prst="rect">
            <a:avLst/>
          </a:prstGeom>
          <a:noFill/>
        </p:spPr>
        <p:txBody>
          <a:bodyPr wrap="square" rtlCol="0">
            <a:spAutoFit/>
          </a:bodyPr>
          <a:lstStyle/>
          <a:p>
            <a:r>
              <a:rPr lang="en-US" sz="1200" i="1" dirty="0" smtClean="0"/>
              <a:t>Victorian floods 2011</a:t>
            </a:r>
            <a:endParaRPr lang="en-US" sz="1200" i="1" dirty="0"/>
          </a:p>
        </p:txBody>
      </p:sp>
    </p:spTree>
    <p:extLst>
      <p:ext uri="{BB962C8B-B14F-4D97-AF65-F5344CB8AC3E}">
        <p14:creationId xmlns:p14="http://schemas.microsoft.com/office/powerpoint/2010/main" val="831982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1</a:t>
            </a:r>
            <a:r>
              <a:rPr lang="en-US" sz="2800" b="1" dirty="0" smtClean="0"/>
              <a:t>. Brief </a:t>
            </a:r>
            <a:r>
              <a:rPr lang="en-US" sz="2800" b="1" dirty="0"/>
              <a:t>Profile of </a:t>
            </a:r>
            <a:r>
              <a:rPr lang="en-US" sz="2800" b="1" dirty="0" smtClean="0"/>
              <a:t>Victoria: </a:t>
            </a:r>
            <a:r>
              <a:rPr lang="en-US" sz="1600" dirty="0" smtClean="0"/>
              <a:t>trends and challenges</a:t>
            </a:r>
            <a:r>
              <a:rPr lang="en-US" sz="1600" dirty="0"/>
              <a:t>.</a:t>
            </a:r>
            <a:endParaRPr lang="en-AU" sz="1600" dirty="0"/>
          </a:p>
        </p:txBody>
      </p:sp>
      <p:sp>
        <p:nvSpPr>
          <p:cNvPr id="3" name="Content Placeholder 2"/>
          <p:cNvSpPr>
            <a:spLocks noGrp="1"/>
          </p:cNvSpPr>
          <p:nvPr>
            <p:ph idx="1"/>
          </p:nvPr>
        </p:nvSpPr>
        <p:spPr>
          <a:xfrm>
            <a:off x="381000" y="1155601"/>
            <a:ext cx="5847184" cy="4865687"/>
          </a:xfrm>
        </p:spPr>
        <p:txBody>
          <a:bodyPr/>
          <a:lstStyle/>
          <a:p>
            <a:pPr marL="0" indent="0">
              <a:buNone/>
            </a:pPr>
            <a:r>
              <a:rPr lang="en-US" b="1" dirty="0" smtClean="0"/>
              <a:t>Projected </a:t>
            </a:r>
            <a:r>
              <a:rPr lang="en-US" b="1" dirty="0"/>
              <a:t>climate trends in Victoria</a:t>
            </a:r>
          </a:p>
          <a:p>
            <a:r>
              <a:rPr lang="en-US" dirty="0" smtClean="0"/>
              <a:t>By </a:t>
            </a:r>
            <a:r>
              <a:rPr lang="en-US" dirty="0"/>
              <a:t>2030 warming in Victoria is likely to range from </a:t>
            </a:r>
            <a:r>
              <a:rPr lang="en-US" dirty="0">
                <a:solidFill>
                  <a:srgbClr val="FF0000"/>
                </a:solidFill>
              </a:rPr>
              <a:t>0.6°C to 1.2°C </a:t>
            </a:r>
            <a:r>
              <a:rPr lang="en-US" dirty="0"/>
              <a:t>on 1990 temperatures and </a:t>
            </a:r>
            <a:r>
              <a:rPr lang="en-US" dirty="0">
                <a:solidFill>
                  <a:srgbClr val="FF0000"/>
                </a:solidFill>
              </a:rPr>
              <a:t>by 2070 from</a:t>
            </a:r>
            <a:r>
              <a:rPr lang="en-US" dirty="0"/>
              <a:t> </a:t>
            </a:r>
            <a:r>
              <a:rPr lang="en-US" dirty="0">
                <a:solidFill>
                  <a:srgbClr val="FF0000"/>
                </a:solidFill>
              </a:rPr>
              <a:t>0.9°C to 3.8°C</a:t>
            </a:r>
            <a:r>
              <a:rPr lang="en-US" dirty="0"/>
              <a:t>.</a:t>
            </a:r>
          </a:p>
          <a:p>
            <a:r>
              <a:rPr lang="en-US" dirty="0" smtClean="0">
                <a:solidFill>
                  <a:srgbClr val="FF0000"/>
                </a:solidFill>
              </a:rPr>
              <a:t>Runoff </a:t>
            </a:r>
            <a:r>
              <a:rPr lang="en-US" dirty="0">
                <a:solidFill>
                  <a:srgbClr val="FF0000"/>
                </a:solidFill>
              </a:rPr>
              <a:t>into </a:t>
            </a:r>
            <a:r>
              <a:rPr lang="en-US" dirty="0" smtClean="0">
                <a:solidFill>
                  <a:srgbClr val="FF0000"/>
                </a:solidFill>
              </a:rPr>
              <a:t>our </a:t>
            </a:r>
            <a:r>
              <a:rPr lang="en-US" dirty="0">
                <a:solidFill>
                  <a:srgbClr val="FF0000"/>
                </a:solidFill>
              </a:rPr>
              <a:t>waterways is projected to decrease </a:t>
            </a:r>
            <a:r>
              <a:rPr lang="en-US" dirty="0"/>
              <a:t>between 5 and 45% by 2030 and between 5 and 50% by 2070.</a:t>
            </a:r>
          </a:p>
          <a:p>
            <a:r>
              <a:rPr lang="en-US" dirty="0" smtClean="0">
                <a:solidFill>
                  <a:srgbClr val="FF0000"/>
                </a:solidFill>
              </a:rPr>
              <a:t>Fire </a:t>
            </a:r>
            <a:r>
              <a:rPr lang="en-US" dirty="0">
                <a:solidFill>
                  <a:srgbClr val="FF0000"/>
                </a:solidFill>
              </a:rPr>
              <a:t>risk </a:t>
            </a:r>
            <a:r>
              <a:rPr lang="en-US" dirty="0" smtClean="0">
                <a:solidFill>
                  <a:srgbClr val="FF0000"/>
                </a:solidFill>
              </a:rPr>
              <a:t>will increase </a:t>
            </a:r>
            <a:r>
              <a:rPr lang="en-US" dirty="0">
                <a:solidFill>
                  <a:srgbClr val="FF0000"/>
                </a:solidFill>
              </a:rPr>
              <a:t>substantially in Victoria</a:t>
            </a:r>
            <a:r>
              <a:rPr lang="en-US" dirty="0"/>
              <a:t>, with the number of </a:t>
            </a:r>
            <a:r>
              <a:rPr lang="en-US" dirty="0" smtClean="0"/>
              <a:t>extreme </a:t>
            </a:r>
            <a:r>
              <a:rPr lang="en-US" dirty="0"/>
              <a:t>fire danger days expected to increase </a:t>
            </a:r>
            <a:r>
              <a:rPr lang="en-US" dirty="0" smtClean="0"/>
              <a:t>by </a:t>
            </a:r>
            <a:r>
              <a:rPr lang="en-US" dirty="0"/>
              <a:t>25% by 2020 and up to 230% by 2050.</a:t>
            </a:r>
          </a:p>
          <a:p>
            <a:r>
              <a:rPr lang="en-US" dirty="0" smtClean="0">
                <a:solidFill>
                  <a:srgbClr val="FF0000"/>
                </a:solidFill>
              </a:rPr>
              <a:t>By </a:t>
            </a:r>
            <a:r>
              <a:rPr lang="en-US" dirty="0">
                <a:solidFill>
                  <a:srgbClr val="FF0000"/>
                </a:solidFill>
              </a:rPr>
              <a:t>2070 drought frequency </a:t>
            </a:r>
            <a:r>
              <a:rPr lang="en-US" dirty="0"/>
              <a:t>is likely to increase by between 10 and 80</a:t>
            </a:r>
            <a:r>
              <a:rPr lang="en-US" dirty="0" smtClean="0"/>
              <a:t>%.</a:t>
            </a:r>
            <a:endParaRPr lang="en-US" dirty="0"/>
          </a:p>
          <a:p>
            <a:r>
              <a:rPr lang="en-US" dirty="0" smtClean="0"/>
              <a:t>More </a:t>
            </a:r>
            <a:r>
              <a:rPr lang="en-US" dirty="0"/>
              <a:t>frequent extreme weather events are predicted; a current one in 100 year </a:t>
            </a:r>
            <a:r>
              <a:rPr lang="en-US" dirty="0">
                <a:solidFill>
                  <a:srgbClr val="FF0000"/>
                </a:solidFill>
              </a:rPr>
              <a:t>extreme storm surge could </a:t>
            </a:r>
            <a:r>
              <a:rPr lang="en-US" dirty="0" smtClean="0">
                <a:solidFill>
                  <a:srgbClr val="FF0000"/>
                </a:solidFill>
              </a:rPr>
              <a:t>occur every </a:t>
            </a:r>
            <a:r>
              <a:rPr lang="en-US" dirty="0">
                <a:solidFill>
                  <a:srgbClr val="FF0000"/>
                </a:solidFill>
              </a:rPr>
              <a:t>five years by 2070</a:t>
            </a:r>
            <a:r>
              <a:rPr lang="en-US" dirty="0"/>
              <a:t>. </a:t>
            </a:r>
          </a:p>
        </p:txBody>
      </p:sp>
      <p:sp>
        <p:nvSpPr>
          <p:cNvPr id="4" name="Date Placeholder 3"/>
          <p:cNvSpPr>
            <a:spLocks noGrp="1"/>
          </p:cNvSpPr>
          <p:nvPr>
            <p:ph type="dt" sz="half" idx="10"/>
          </p:nvPr>
        </p:nvSpPr>
        <p:spPr>
          <a:xfrm>
            <a:off x="21000" y="6525344"/>
            <a:ext cx="2462768" cy="216024"/>
          </a:xfrm>
        </p:spPr>
        <p:txBody>
          <a:bodyPr/>
          <a:lstStyle/>
          <a:p>
            <a:r>
              <a:rPr lang="en-US" dirty="0" err="1" smtClean="0">
                <a:solidFill>
                  <a:srgbClr val="FFFFFF"/>
                </a:solidFill>
              </a:rPr>
              <a:t>RMIT</a:t>
            </a:r>
            <a:r>
              <a:rPr lang="en-US" dirty="0" smtClean="0">
                <a:solidFill>
                  <a:srgbClr val="FFFFFF"/>
                </a:solidFill>
              </a:rPr>
              <a:t> University and </a:t>
            </a:r>
            <a:r>
              <a:rPr lang="en-US" dirty="0" err="1" smtClean="0">
                <a:solidFill>
                  <a:srgbClr val="FFFFFF"/>
                </a:solidFill>
              </a:rPr>
              <a:t>WAGA</a:t>
            </a:r>
            <a:r>
              <a:rPr lang="en-US" dirty="0" smtClean="0">
                <a:solidFill>
                  <a:srgbClr val="FFFFFF"/>
                </a:solidFill>
              </a:rPr>
              <a:t> 2016</a:t>
            </a:r>
            <a:endParaRPr lang="en-AU" dirty="0">
              <a:solidFill>
                <a:srgbClr val="FFFFFF"/>
              </a:solidFill>
            </a:endParaRPr>
          </a:p>
        </p:txBody>
      </p:sp>
      <p:sp>
        <p:nvSpPr>
          <p:cNvPr id="5" name="Footer Placeholder 4"/>
          <p:cNvSpPr>
            <a:spLocks noGrp="1"/>
          </p:cNvSpPr>
          <p:nvPr>
            <p:ph type="ftr" sz="quarter" idx="11"/>
          </p:nvPr>
        </p:nvSpPr>
        <p:spPr>
          <a:xfrm>
            <a:off x="2483768" y="6525345"/>
            <a:ext cx="4264818" cy="216024"/>
          </a:xfrm>
        </p:spPr>
        <p:txBody>
          <a:bodyPr/>
          <a:lstStyle/>
          <a:p>
            <a:r>
              <a:rPr lang="en-AU" dirty="0" smtClean="0">
                <a:solidFill>
                  <a:srgbClr val="FFFFFF"/>
                </a:solidFill>
              </a:rPr>
              <a:t>Climate Compatible Development in Asian Cities Workshop 6-7 June 2016</a:t>
            </a:r>
            <a:endParaRPr lang="en-AU" dirty="0">
              <a:solidFill>
                <a:srgbClr val="FFFFFF"/>
              </a:solidFill>
            </a:endParaRP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60232" y="2780928"/>
            <a:ext cx="2520280" cy="1714845"/>
          </a:xfrm>
          <a:prstGeom prst="rect">
            <a:avLst/>
          </a:prstGeom>
        </p:spPr>
      </p:pic>
      <p:pic>
        <p:nvPicPr>
          <p:cNvPr id="7" name="Picture 6" descr="C:\Users\heatherm\Desktop\Adaptation pics\WAGA - Pictures - Brimbank - Endangered Species due to Climate Change - Green Gully Irrigation dam low levels.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660233" y="1256550"/>
            <a:ext cx="2483767" cy="15963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heatherm\Desktop\Adaptation pics\WAGA - Pictures - Brimbank - Endangered Species due to Climate Change - Taylors Valley grass fire.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60233" y="4401904"/>
            <a:ext cx="2520280" cy="2490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226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7935416" cy="922337"/>
          </a:xfrm>
        </p:spPr>
        <p:txBody>
          <a:bodyPr/>
          <a:lstStyle/>
          <a:p>
            <a:r>
              <a:rPr lang="en-US" sz="2800" b="1" dirty="0" smtClean="0"/>
              <a:t>2. </a:t>
            </a:r>
            <a:r>
              <a:rPr lang="en-US" sz="2400" b="1" dirty="0" smtClean="0"/>
              <a:t>National Climate </a:t>
            </a:r>
            <a:r>
              <a:rPr lang="en-US" sz="2400" b="1" dirty="0"/>
              <a:t>Change Policies and Plans: </a:t>
            </a:r>
            <a:r>
              <a:rPr lang="en-US" sz="2800" b="1" dirty="0" smtClean="0"/>
              <a:t/>
            </a:r>
            <a:br>
              <a:rPr lang="en-US" sz="2800" b="1" dirty="0" smtClean="0"/>
            </a:br>
            <a:endParaRPr lang="en-AU" dirty="0"/>
          </a:p>
        </p:txBody>
      </p:sp>
      <p:sp>
        <p:nvSpPr>
          <p:cNvPr id="3" name="Content Placeholder 2"/>
          <p:cNvSpPr>
            <a:spLocks noGrp="1"/>
          </p:cNvSpPr>
          <p:nvPr>
            <p:ph idx="1"/>
          </p:nvPr>
        </p:nvSpPr>
        <p:spPr>
          <a:xfrm>
            <a:off x="381000" y="1196752"/>
            <a:ext cx="6063208" cy="5112568"/>
          </a:xfrm>
        </p:spPr>
        <p:txBody>
          <a:bodyPr/>
          <a:lstStyle/>
          <a:p>
            <a:pPr lvl="0"/>
            <a:r>
              <a:rPr lang="en-AU" sz="1600" dirty="0" smtClean="0"/>
              <a:t>The </a:t>
            </a:r>
            <a:r>
              <a:rPr lang="en-AU" sz="1600" dirty="0"/>
              <a:t>national target is to reduce emissions </a:t>
            </a:r>
            <a:r>
              <a:rPr lang="en-US" sz="1600" dirty="0"/>
              <a:t>to 26-28 per cent on 2005 levels by 2030</a:t>
            </a:r>
            <a:r>
              <a:rPr lang="en-US" sz="1600" dirty="0" smtClean="0"/>
              <a:t>.</a:t>
            </a:r>
          </a:p>
          <a:p>
            <a:r>
              <a:rPr lang="en-AU" sz="1600" dirty="0" smtClean="0"/>
              <a:t>National level CC policy: volatile, hostile, unstable </a:t>
            </a:r>
          </a:p>
          <a:p>
            <a:r>
              <a:rPr lang="en-AU" sz="1600" dirty="0" smtClean="0"/>
              <a:t>2008-2013 Carbon Pollution Reduction Scheme, Carbon tax (</a:t>
            </a:r>
            <a:r>
              <a:rPr lang="en-AU" sz="1600" dirty="0" smtClean="0">
                <a:solidFill>
                  <a:srgbClr val="FF0000"/>
                </a:solidFill>
              </a:rPr>
              <a:t>Tax on major polluters</a:t>
            </a:r>
            <a:r>
              <a:rPr lang="en-AU" sz="1600" dirty="0" smtClean="0"/>
              <a:t>)</a:t>
            </a:r>
          </a:p>
          <a:p>
            <a:r>
              <a:rPr lang="en-AU" sz="1600" dirty="0" smtClean="0"/>
              <a:t>2013- Emissions </a:t>
            </a:r>
            <a:r>
              <a:rPr lang="en-AU" sz="1600" dirty="0"/>
              <a:t>Reduction Fund (ERF</a:t>
            </a:r>
            <a:r>
              <a:rPr lang="en-AU" sz="1600" dirty="0" smtClean="0"/>
              <a:t>) – (</a:t>
            </a:r>
            <a:r>
              <a:rPr lang="en-AU" sz="1600" dirty="0" smtClean="0">
                <a:solidFill>
                  <a:srgbClr val="FF0000"/>
                </a:solidFill>
              </a:rPr>
              <a:t>Pays to reduce emissions</a:t>
            </a:r>
            <a:r>
              <a:rPr lang="en-AU" sz="1600" dirty="0" smtClean="0"/>
              <a:t>).</a:t>
            </a:r>
            <a:endParaRPr lang="en-AU" sz="1600" dirty="0"/>
          </a:p>
          <a:p>
            <a:pPr lvl="1"/>
            <a:r>
              <a:rPr lang="en-AU" sz="1600" dirty="0" smtClean="0"/>
              <a:t>* </a:t>
            </a:r>
            <a:r>
              <a:rPr lang="en-AU" sz="1600" i="1" dirty="0" smtClean="0"/>
              <a:t>In it’s current form, the ERF </a:t>
            </a:r>
            <a:r>
              <a:rPr lang="en-AU" sz="1600" i="1" dirty="0"/>
              <a:t>provides very little support for local governments because our projects are too small in </a:t>
            </a:r>
            <a:r>
              <a:rPr lang="en-AU" sz="1600" i="1" dirty="0" smtClean="0"/>
              <a:t>scale &amp; </a:t>
            </a:r>
            <a:r>
              <a:rPr lang="en-AU" sz="1600" i="1" dirty="0"/>
              <a:t>do not fit the scope for the funding requirements.</a:t>
            </a:r>
          </a:p>
          <a:p>
            <a:pPr lvl="0"/>
            <a:r>
              <a:rPr lang="en-AU" sz="1600" dirty="0">
                <a:solidFill>
                  <a:srgbClr val="FF0000"/>
                </a:solidFill>
              </a:rPr>
              <a:t>National Climate Resilience and Adaptation Strategy </a:t>
            </a:r>
            <a:r>
              <a:rPr lang="en-AU" sz="1600" dirty="0" smtClean="0">
                <a:solidFill>
                  <a:srgbClr val="FF0000"/>
                </a:solidFill>
              </a:rPr>
              <a:t>2015</a:t>
            </a:r>
          </a:p>
          <a:p>
            <a:pPr lvl="1"/>
            <a:r>
              <a:rPr lang="en-US" sz="1600" dirty="0" smtClean="0"/>
              <a:t>National </a:t>
            </a:r>
            <a:r>
              <a:rPr lang="en-US" sz="1600" dirty="0"/>
              <a:t>support for local government adaptation is focused on providing scientific data and technical information and guidance, e.g. through CSIRO and </a:t>
            </a:r>
            <a:r>
              <a:rPr lang="en-US" sz="1600" dirty="0" smtClean="0"/>
              <a:t>NCCARF.</a:t>
            </a:r>
            <a:endParaRPr lang="en-AU" sz="1600" dirty="0"/>
          </a:p>
        </p:txBody>
      </p:sp>
      <p:sp>
        <p:nvSpPr>
          <p:cNvPr id="4" name="Date Placeholder 3"/>
          <p:cNvSpPr>
            <a:spLocks noGrp="1"/>
          </p:cNvSpPr>
          <p:nvPr>
            <p:ph type="dt" sz="half" idx="10"/>
          </p:nvPr>
        </p:nvSpPr>
        <p:spPr>
          <a:xfrm>
            <a:off x="444500" y="6565900"/>
            <a:ext cx="2615332" cy="247476"/>
          </a:xfrm>
        </p:spPr>
        <p:txBody>
          <a:bodyPr/>
          <a:lstStyle/>
          <a:p>
            <a:r>
              <a:rPr lang="en-US" dirty="0" err="1" smtClean="0">
                <a:solidFill>
                  <a:srgbClr val="FFFFFF"/>
                </a:solidFill>
              </a:rPr>
              <a:t>RMIT</a:t>
            </a:r>
            <a:r>
              <a:rPr lang="en-US" dirty="0" smtClean="0">
                <a:solidFill>
                  <a:srgbClr val="FFFFFF"/>
                </a:solidFill>
              </a:rPr>
              <a:t> University and </a:t>
            </a:r>
            <a:r>
              <a:rPr lang="en-US" dirty="0" err="1" smtClean="0">
                <a:solidFill>
                  <a:srgbClr val="FFFFFF"/>
                </a:solidFill>
              </a:rPr>
              <a:t>WAGA</a:t>
            </a:r>
            <a:r>
              <a:rPr lang="en-US" dirty="0" smtClean="0">
                <a:solidFill>
                  <a:srgbClr val="FFFFFF"/>
                </a:solidFill>
              </a:rPr>
              <a:t> 2016</a:t>
            </a:r>
            <a:endParaRPr lang="en-AU" dirty="0">
              <a:solidFill>
                <a:srgbClr val="FFFFFF"/>
              </a:solidFill>
            </a:endParaRPr>
          </a:p>
        </p:txBody>
      </p:sp>
      <p:sp>
        <p:nvSpPr>
          <p:cNvPr id="5" name="Footer Placeholder 4"/>
          <p:cNvSpPr>
            <a:spLocks noGrp="1"/>
          </p:cNvSpPr>
          <p:nvPr>
            <p:ph type="ftr" sz="quarter" idx="11"/>
          </p:nvPr>
        </p:nvSpPr>
        <p:spPr>
          <a:xfrm>
            <a:off x="2611438" y="6575424"/>
            <a:ext cx="5993010" cy="282575"/>
          </a:xfrm>
        </p:spPr>
        <p:txBody>
          <a:bodyPr/>
          <a:lstStyle/>
          <a:p>
            <a:r>
              <a:rPr lang="en-AU" smtClean="0">
                <a:solidFill>
                  <a:srgbClr val="FFFFFF"/>
                </a:solidFill>
              </a:rPr>
              <a:t>Climate Compatible Development in Asian Cities Workshop 6-7 June 2016</a:t>
            </a:r>
            <a:endParaRPr lang="en-AU">
              <a:solidFill>
                <a:srgbClr val="FFFFFF"/>
              </a:solidFill>
            </a:endParaRPr>
          </a:p>
        </p:txBody>
      </p:sp>
      <p:pic>
        <p:nvPicPr>
          <p:cNvPr id="6" name="Picture 5"/>
          <p:cNvPicPr>
            <a:picLocks noChangeAspect="1"/>
          </p:cNvPicPr>
          <p:nvPr/>
        </p:nvPicPr>
        <p:blipFill>
          <a:blip r:embed="rId3"/>
          <a:stretch>
            <a:fillRect/>
          </a:stretch>
        </p:blipFill>
        <p:spPr>
          <a:xfrm>
            <a:off x="6540926" y="764705"/>
            <a:ext cx="2592288" cy="1728192"/>
          </a:xfrm>
          <a:prstGeom prst="rect">
            <a:avLst/>
          </a:prstGeom>
        </p:spPr>
      </p:pic>
      <p:pic>
        <p:nvPicPr>
          <p:cNvPr id="7" name="Picture 6"/>
          <p:cNvPicPr>
            <a:picLocks noChangeAspect="1"/>
          </p:cNvPicPr>
          <p:nvPr/>
        </p:nvPicPr>
        <p:blipFill>
          <a:blip r:embed="rId4"/>
          <a:stretch>
            <a:fillRect/>
          </a:stretch>
        </p:blipFill>
        <p:spPr>
          <a:xfrm>
            <a:off x="6804248" y="2636912"/>
            <a:ext cx="2052604" cy="2952328"/>
          </a:xfrm>
          <a:prstGeom prst="rect">
            <a:avLst/>
          </a:prstGeom>
        </p:spPr>
      </p:pic>
    </p:spTree>
    <p:extLst>
      <p:ext uri="{BB962C8B-B14F-4D97-AF65-F5344CB8AC3E}">
        <p14:creationId xmlns:p14="http://schemas.microsoft.com/office/powerpoint/2010/main" val="2385856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9"/>
            <a:ext cx="7503368" cy="418058"/>
          </a:xfrm>
        </p:spPr>
        <p:txBody>
          <a:bodyPr/>
          <a:lstStyle/>
          <a:p>
            <a:r>
              <a:rPr lang="en-US" dirty="0" smtClean="0"/>
              <a:t>Adaptation and Mitigation Actions</a:t>
            </a:r>
            <a:endParaRPr lang="en-US" dirty="0"/>
          </a:p>
        </p:txBody>
      </p:sp>
      <p:pic>
        <p:nvPicPr>
          <p:cNvPr id="6" name="Content Placeholder 5"/>
          <p:cNvPicPr>
            <a:picLocks noGrp="1" noChangeAspect="1"/>
          </p:cNvPicPr>
          <p:nvPr>
            <p:ph idx="1"/>
          </p:nvPr>
        </p:nvPicPr>
        <p:blipFill>
          <a:blip r:embed="rId2"/>
          <a:srcRect l="-16385" r="-16385"/>
          <a:stretch>
            <a:fillRect/>
          </a:stretch>
        </p:blipFill>
        <p:spPr>
          <a:xfrm>
            <a:off x="395536" y="980728"/>
            <a:ext cx="8229600" cy="4865687"/>
          </a:xfrm>
        </p:spPr>
      </p:pic>
      <p:sp>
        <p:nvSpPr>
          <p:cNvPr id="4" name="Date Placeholder 3"/>
          <p:cNvSpPr>
            <a:spLocks noGrp="1"/>
          </p:cNvSpPr>
          <p:nvPr>
            <p:ph type="dt" sz="half" idx="10"/>
          </p:nvPr>
        </p:nvSpPr>
        <p:spPr>
          <a:xfrm>
            <a:off x="444500" y="6565900"/>
            <a:ext cx="2399308" cy="292100"/>
          </a:xfrm>
        </p:spPr>
        <p:txBody>
          <a:bodyPr/>
          <a:lstStyle/>
          <a:p>
            <a:r>
              <a:rPr lang="en-US" dirty="0" smtClean="0">
                <a:solidFill>
                  <a:srgbClr val="FFFFFF"/>
                </a:solidFill>
              </a:rPr>
              <a:t>RMIT University and WAGA 2016</a:t>
            </a:r>
            <a:endParaRPr lang="en-AU" dirty="0">
              <a:solidFill>
                <a:srgbClr val="FFFFFF"/>
              </a:solidFill>
            </a:endParaRPr>
          </a:p>
        </p:txBody>
      </p:sp>
      <p:sp>
        <p:nvSpPr>
          <p:cNvPr id="5" name="Footer Placeholder 4"/>
          <p:cNvSpPr>
            <a:spLocks noGrp="1"/>
          </p:cNvSpPr>
          <p:nvPr>
            <p:ph type="ftr" sz="quarter" idx="11"/>
          </p:nvPr>
        </p:nvSpPr>
        <p:spPr>
          <a:xfrm>
            <a:off x="2611438" y="6575424"/>
            <a:ext cx="5704978" cy="282575"/>
          </a:xfrm>
        </p:spPr>
        <p:txBody>
          <a:bodyPr/>
          <a:lstStyle/>
          <a:p>
            <a:r>
              <a:rPr lang="en-AU" smtClean="0">
                <a:solidFill>
                  <a:srgbClr val="FFFFFF"/>
                </a:solidFill>
              </a:rPr>
              <a:t>Climate Compatible Development in Asian Cities Workshop 6-7 June 2016</a:t>
            </a:r>
            <a:endParaRPr lang="en-AU">
              <a:solidFill>
                <a:srgbClr val="FFFFFF"/>
              </a:solidFill>
            </a:endParaRPr>
          </a:p>
        </p:txBody>
      </p:sp>
    </p:spTree>
    <p:extLst>
      <p:ext uri="{BB962C8B-B14F-4D97-AF65-F5344CB8AC3E}">
        <p14:creationId xmlns:p14="http://schemas.microsoft.com/office/powerpoint/2010/main" val="14960375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2. State and Local Climate </a:t>
            </a:r>
            <a:r>
              <a:rPr lang="en-US" sz="2400" b="1" dirty="0"/>
              <a:t>Change Policies and Plans: </a:t>
            </a:r>
            <a:r>
              <a:rPr lang="en-US" sz="1600" dirty="0" smtClean="0"/>
              <a:t>state and local initiatives.</a:t>
            </a:r>
            <a:r>
              <a:rPr lang="en-US" sz="2800" dirty="0"/>
              <a:t/>
            </a:r>
            <a:br>
              <a:rPr lang="en-US" sz="2800" dirty="0"/>
            </a:br>
            <a:endParaRPr lang="en-AU" dirty="0"/>
          </a:p>
        </p:txBody>
      </p:sp>
      <p:sp>
        <p:nvSpPr>
          <p:cNvPr id="3" name="Content Placeholder 2"/>
          <p:cNvSpPr>
            <a:spLocks noGrp="1"/>
          </p:cNvSpPr>
          <p:nvPr>
            <p:ph idx="1"/>
          </p:nvPr>
        </p:nvSpPr>
        <p:spPr>
          <a:xfrm>
            <a:off x="381000" y="1124744"/>
            <a:ext cx="8229600" cy="5328592"/>
          </a:xfrm>
        </p:spPr>
        <p:txBody>
          <a:bodyPr/>
          <a:lstStyle/>
          <a:p>
            <a:pPr marL="0" lvl="1" indent="0">
              <a:spcBef>
                <a:spcPct val="50000"/>
              </a:spcBef>
              <a:buNone/>
            </a:pPr>
            <a:r>
              <a:rPr lang="en-AU" sz="1600" b="1" dirty="0">
                <a:solidFill>
                  <a:srgbClr val="FF0000"/>
                </a:solidFill>
              </a:rPr>
              <a:t>Existing state </a:t>
            </a:r>
            <a:r>
              <a:rPr lang="en-AU" sz="1600" b="1" dirty="0" smtClean="0">
                <a:solidFill>
                  <a:srgbClr val="FF0000"/>
                </a:solidFill>
              </a:rPr>
              <a:t>climate policies / initiatives </a:t>
            </a:r>
            <a:r>
              <a:rPr lang="en-AU" sz="1600" b="1" dirty="0">
                <a:solidFill>
                  <a:srgbClr val="FF0000"/>
                </a:solidFill>
              </a:rPr>
              <a:t>includes:</a:t>
            </a:r>
          </a:p>
          <a:p>
            <a:pPr marL="0" indent="0">
              <a:buNone/>
            </a:pPr>
            <a:r>
              <a:rPr lang="en-AU" sz="1600" dirty="0" smtClean="0"/>
              <a:t>Victoria has no emissions </a:t>
            </a:r>
            <a:r>
              <a:rPr lang="en-AU" sz="1600" dirty="0"/>
              <a:t>reduction </a:t>
            </a:r>
            <a:r>
              <a:rPr lang="en-AU" sz="1600" dirty="0" smtClean="0"/>
              <a:t>target</a:t>
            </a:r>
            <a:r>
              <a:rPr lang="en-AU" sz="1600" dirty="0"/>
              <a:t> </a:t>
            </a:r>
            <a:r>
              <a:rPr lang="en-AU" sz="1600" dirty="0" smtClean="0"/>
              <a:t>(up to 2013 target cut emissions by 20% on 2000 levels). However we have a RET of 20% </a:t>
            </a:r>
            <a:r>
              <a:rPr lang="en-AU" sz="1600" dirty="0"/>
              <a:t>by 2020 and The Victorian Energy Efficiency Target </a:t>
            </a:r>
            <a:r>
              <a:rPr lang="en-AU" sz="1600" dirty="0" smtClean="0"/>
              <a:t>. </a:t>
            </a:r>
          </a:p>
          <a:p>
            <a:pPr marL="0" lvl="0" indent="0">
              <a:buNone/>
            </a:pPr>
            <a:r>
              <a:rPr lang="en-AU" sz="1600" dirty="0" smtClean="0"/>
              <a:t>Reviewing all of its climate policies (i.e. Climate Change Act; CC Framework, CCA Strategy)</a:t>
            </a:r>
          </a:p>
          <a:p>
            <a:pPr marL="0" lvl="0" indent="0">
              <a:buNone/>
            </a:pPr>
            <a:r>
              <a:rPr lang="en-AU" sz="1600" b="1" dirty="0" smtClean="0">
                <a:solidFill>
                  <a:srgbClr val="FF0000"/>
                </a:solidFill>
              </a:rPr>
              <a:t>Metropolitan urban strategies / initiatives</a:t>
            </a:r>
          </a:p>
          <a:p>
            <a:pPr>
              <a:buFontTx/>
              <a:buChar char="-"/>
            </a:pPr>
            <a:r>
              <a:rPr lang="en-AU" sz="1600" dirty="0" smtClean="0"/>
              <a:t>Plan Melbourne </a:t>
            </a:r>
            <a:r>
              <a:rPr lang="en-AU" sz="1600" dirty="0"/>
              <a:t>Metropolitan </a:t>
            </a:r>
            <a:r>
              <a:rPr lang="en-AU" sz="1600" dirty="0" smtClean="0"/>
              <a:t>Strategy (</a:t>
            </a:r>
            <a:r>
              <a:rPr lang="en-AU" sz="1600" dirty="0"/>
              <a:t>2016</a:t>
            </a:r>
            <a:r>
              <a:rPr lang="en-AU" sz="1600" dirty="0" smtClean="0"/>
              <a:t>)</a:t>
            </a:r>
          </a:p>
          <a:p>
            <a:pPr lvl="0">
              <a:buFontTx/>
              <a:buChar char="-"/>
            </a:pPr>
            <a:r>
              <a:rPr lang="en-AU" sz="1600" dirty="0" smtClean="0"/>
              <a:t>100 Resilient Cities (2016)</a:t>
            </a:r>
          </a:p>
          <a:p>
            <a:pPr>
              <a:buFontTx/>
              <a:buChar char="-"/>
            </a:pPr>
            <a:r>
              <a:rPr lang="en-AU" sz="1600" dirty="0" smtClean="0"/>
              <a:t>30 year infrastructure review </a:t>
            </a:r>
            <a:r>
              <a:rPr lang="en-AU" sz="1600" dirty="0"/>
              <a:t>(2016</a:t>
            </a:r>
            <a:r>
              <a:rPr lang="en-AU" sz="1600" dirty="0" smtClean="0"/>
              <a:t>)</a:t>
            </a:r>
          </a:p>
          <a:p>
            <a:pPr marL="0" lvl="0" indent="0">
              <a:buNone/>
            </a:pPr>
            <a:r>
              <a:rPr lang="en-AU" sz="1600" b="1" dirty="0" smtClean="0">
                <a:solidFill>
                  <a:srgbClr val="FF0000"/>
                </a:solidFill>
              </a:rPr>
              <a:t>Local initiatives: </a:t>
            </a:r>
          </a:p>
          <a:p>
            <a:r>
              <a:rPr lang="en-AU" sz="1600" dirty="0" smtClean="0"/>
              <a:t>Almost every metropolitan (32) council has a climate action plan to reduce emissions.</a:t>
            </a:r>
          </a:p>
          <a:p>
            <a:r>
              <a:rPr lang="en-AU" sz="1600" dirty="0" smtClean="0"/>
              <a:t>A handful of metropolitan councils have adaptation policies.</a:t>
            </a:r>
          </a:p>
          <a:p>
            <a:pPr marL="0" indent="0">
              <a:buNone/>
            </a:pPr>
            <a:r>
              <a:rPr lang="en-AU" sz="1600" dirty="0" smtClean="0">
                <a:solidFill>
                  <a:srgbClr val="FF0000"/>
                </a:solidFill>
              </a:rPr>
              <a:t>Regional Climate Change Alliances: </a:t>
            </a:r>
            <a:r>
              <a:rPr lang="en-AU" sz="1600" dirty="0" smtClean="0"/>
              <a:t>10 Victoria; 4 metropolitan alliances</a:t>
            </a:r>
          </a:p>
          <a:p>
            <a:r>
              <a:rPr lang="en-AU" sz="1600" dirty="0" err="1" smtClean="0"/>
              <a:t>Eg</a:t>
            </a:r>
            <a:r>
              <a:rPr lang="en-AU" sz="1600" dirty="0" smtClean="0"/>
              <a:t>. WAGA eight councils in </a:t>
            </a:r>
            <a:r>
              <a:rPr lang="en-AU" sz="1600" dirty="0"/>
              <a:t>Melbourne’s </a:t>
            </a:r>
            <a:r>
              <a:rPr lang="en-AU" sz="1600" dirty="0" smtClean="0"/>
              <a:t>West</a:t>
            </a:r>
            <a:endParaRPr lang="en-AU" dirty="0"/>
          </a:p>
        </p:txBody>
      </p:sp>
      <p:sp>
        <p:nvSpPr>
          <p:cNvPr id="4" name="Date Placeholder 3"/>
          <p:cNvSpPr>
            <a:spLocks noGrp="1"/>
          </p:cNvSpPr>
          <p:nvPr>
            <p:ph type="dt" sz="half" idx="10"/>
          </p:nvPr>
        </p:nvSpPr>
        <p:spPr>
          <a:xfrm>
            <a:off x="444500" y="6565900"/>
            <a:ext cx="2543324" cy="175468"/>
          </a:xfrm>
        </p:spPr>
        <p:txBody>
          <a:bodyPr/>
          <a:lstStyle/>
          <a:p>
            <a:r>
              <a:rPr lang="en-US" smtClean="0">
                <a:solidFill>
                  <a:srgbClr val="FFFFFF"/>
                </a:solidFill>
              </a:rPr>
              <a:t>RMIT University and WAGA 2016</a:t>
            </a:r>
            <a:endParaRPr lang="en-AU">
              <a:solidFill>
                <a:srgbClr val="FFFFFF"/>
              </a:solidFill>
            </a:endParaRPr>
          </a:p>
        </p:txBody>
      </p:sp>
      <p:sp>
        <p:nvSpPr>
          <p:cNvPr id="5" name="Footer Placeholder 4"/>
          <p:cNvSpPr>
            <a:spLocks noGrp="1"/>
          </p:cNvSpPr>
          <p:nvPr>
            <p:ph type="ftr" sz="quarter" idx="11"/>
          </p:nvPr>
        </p:nvSpPr>
        <p:spPr>
          <a:xfrm>
            <a:off x="2611438" y="6575424"/>
            <a:ext cx="5776986" cy="282575"/>
          </a:xfrm>
        </p:spPr>
        <p:txBody>
          <a:bodyPr/>
          <a:lstStyle/>
          <a:p>
            <a:r>
              <a:rPr lang="en-AU" dirty="0" smtClean="0">
                <a:solidFill>
                  <a:srgbClr val="FFFFFF"/>
                </a:solidFill>
              </a:rPr>
              <a:t>Climate Compatible Development in Asian Cities Workshop 6-7 June 2016</a:t>
            </a:r>
            <a:endParaRPr lang="en-AU" dirty="0">
              <a:solidFill>
                <a:srgbClr val="FFFFFF"/>
              </a:solidFill>
            </a:endParaRPr>
          </a:p>
        </p:txBody>
      </p:sp>
    </p:spTree>
    <p:extLst>
      <p:ext uri="{BB962C8B-B14F-4D97-AF65-F5344CB8AC3E}">
        <p14:creationId xmlns:p14="http://schemas.microsoft.com/office/powerpoint/2010/main" val="1232120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RMIT Core Presentation 2">
  <a:themeElements>
    <a:clrScheme name="RMIT Core Presentation 2 13">
      <a:dk1>
        <a:srgbClr val="000000"/>
      </a:dk1>
      <a:lt1>
        <a:srgbClr val="FFFFFF"/>
      </a:lt1>
      <a:dk2>
        <a:srgbClr val="000000"/>
      </a:dk2>
      <a:lt2>
        <a:srgbClr val="808080"/>
      </a:lt2>
      <a:accent1>
        <a:srgbClr val="BEBDB0"/>
      </a:accent1>
      <a:accent2>
        <a:srgbClr val="EE3224"/>
      </a:accent2>
      <a:accent3>
        <a:srgbClr val="FFFFFF"/>
      </a:accent3>
      <a:accent4>
        <a:srgbClr val="000000"/>
      </a:accent4>
      <a:accent5>
        <a:srgbClr val="DBDBD4"/>
      </a:accent5>
      <a:accent6>
        <a:srgbClr val="D82C20"/>
      </a:accent6>
      <a:hlink>
        <a:srgbClr val="000000"/>
      </a:hlink>
      <a:folHlink>
        <a:srgbClr val="FFEE00"/>
      </a:folHlink>
    </a:clrScheme>
    <a:fontScheme name="RMIT Core Presentation 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 latinLnBrk="0" hangingPunct="1">
          <a:lnSpc>
            <a:spcPct val="100000"/>
          </a:lnSpc>
          <a:spcBef>
            <a:spcPct val="0"/>
          </a:spcBef>
          <a:spcAft>
            <a:spcPct val="0"/>
          </a:spcAft>
          <a:buClrTx/>
          <a:buSzTx/>
          <a:buFontTx/>
          <a:buNone/>
          <a:tabLst/>
          <a:defRPr kumimoji="0" lang="en-AU" sz="1000" b="0" i="0" u="none" strike="noStrike" cap="none" normalizeH="0" baseline="0" smtClean="0">
            <a:ln>
              <a:noFill/>
            </a:ln>
            <a:solidFill>
              <a:schemeClr val="bg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 latinLnBrk="0" hangingPunct="1">
          <a:lnSpc>
            <a:spcPct val="100000"/>
          </a:lnSpc>
          <a:spcBef>
            <a:spcPct val="0"/>
          </a:spcBef>
          <a:spcAft>
            <a:spcPct val="0"/>
          </a:spcAft>
          <a:buClrTx/>
          <a:buSzTx/>
          <a:buFontTx/>
          <a:buNone/>
          <a:tabLst/>
          <a:defRPr kumimoji="0" lang="en-AU" sz="1000" b="0" i="0" u="none" strike="noStrike" cap="none" normalizeH="0" baseline="0" smtClean="0">
            <a:ln>
              <a:noFill/>
            </a:ln>
            <a:solidFill>
              <a:schemeClr val="bg1"/>
            </a:solidFill>
            <a:effectLst/>
            <a:latin typeface="Arial" pitchFamily="34" charset="0"/>
            <a:cs typeface="Arial" pitchFamily="34" charset="0"/>
          </a:defRPr>
        </a:defPPr>
      </a:lstStyle>
    </a:lnDef>
  </a:objectDefaults>
  <a:extraClrSchemeLst>
    <a:extraClrScheme>
      <a:clrScheme name="RMIT Core Presentation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MIT Core Presentation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MIT Core Presentation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MIT Core Presentation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MIT Core Presentation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MIT Core Presentation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MIT Core Presentation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MIT Core Presentation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MIT Core Presentation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MIT Core Presentation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MIT Core Presentation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MIT Core Presentation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RMIT Core Presentation 2 13">
        <a:dk1>
          <a:srgbClr val="000000"/>
        </a:dk1>
        <a:lt1>
          <a:srgbClr val="FFFFFF"/>
        </a:lt1>
        <a:dk2>
          <a:srgbClr val="000000"/>
        </a:dk2>
        <a:lt2>
          <a:srgbClr val="808080"/>
        </a:lt2>
        <a:accent1>
          <a:srgbClr val="BEBDB0"/>
        </a:accent1>
        <a:accent2>
          <a:srgbClr val="EE3224"/>
        </a:accent2>
        <a:accent3>
          <a:srgbClr val="FFFFFF"/>
        </a:accent3>
        <a:accent4>
          <a:srgbClr val="000000"/>
        </a:accent4>
        <a:accent5>
          <a:srgbClr val="DBDBD4"/>
        </a:accent5>
        <a:accent6>
          <a:srgbClr val="D82C20"/>
        </a:accent6>
        <a:hlink>
          <a:srgbClr val="000000"/>
        </a:hlink>
        <a:folHlink>
          <a:srgbClr val="FFEE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HBCC Orange">
    <a:dk1>
      <a:sysClr val="windowText" lastClr="000000"/>
    </a:dk1>
    <a:lt1>
      <a:sysClr val="window" lastClr="FFFFFF"/>
    </a:lt1>
    <a:dk2>
      <a:srgbClr val="FBAA2F"/>
    </a:dk2>
    <a:lt2>
      <a:srgbClr val="CCC2C0"/>
    </a:lt2>
    <a:accent1>
      <a:srgbClr val="F15825"/>
    </a:accent1>
    <a:accent2>
      <a:srgbClr val="F7DB55"/>
    </a:accent2>
    <a:accent3>
      <a:srgbClr val="FBAA2F"/>
    </a:accent3>
    <a:accent4>
      <a:srgbClr val="EA5297"/>
    </a:accent4>
    <a:accent5>
      <a:srgbClr val="E283B2"/>
    </a:accent5>
    <a:accent6>
      <a:srgbClr val="D6265E"/>
    </a:accent6>
    <a:hlink>
      <a:srgbClr val="333782"/>
    </a:hlink>
    <a:folHlink>
      <a:srgbClr val="55402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HBCC Orange">
    <a:dk1>
      <a:sysClr val="windowText" lastClr="000000"/>
    </a:dk1>
    <a:lt1>
      <a:sysClr val="window" lastClr="FFFFFF"/>
    </a:lt1>
    <a:dk2>
      <a:srgbClr val="FBAA2F"/>
    </a:dk2>
    <a:lt2>
      <a:srgbClr val="CCC2C0"/>
    </a:lt2>
    <a:accent1>
      <a:srgbClr val="F15825"/>
    </a:accent1>
    <a:accent2>
      <a:srgbClr val="F7DB55"/>
    </a:accent2>
    <a:accent3>
      <a:srgbClr val="FBAA2F"/>
    </a:accent3>
    <a:accent4>
      <a:srgbClr val="EA5297"/>
    </a:accent4>
    <a:accent5>
      <a:srgbClr val="E283B2"/>
    </a:accent5>
    <a:accent6>
      <a:srgbClr val="D6265E"/>
    </a:accent6>
    <a:hlink>
      <a:srgbClr val="333782"/>
    </a:hlink>
    <a:folHlink>
      <a:srgbClr val="55402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HBCC Green">
    <a:dk1>
      <a:sysClr val="windowText" lastClr="000000"/>
    </a:dk1>
    <a:lt1>
      <a:sysClr val="window" lastClr="FFFFFF"/>
    </a:lt1>
    <a:dk2>
      <a:srgbClr val="62AE6D"/>
    </a:dk2>
    <a:lt2>
      <a:srgbClr val="CCC2C0"/>
    </a:lt2>
    <a:accent1>
      <a:srgbClr val="62AE6D"/>
    </a:accent1>
    <a:accent2>
      <a:srgbClr val="82C48D"/>
    </a:accent2>
    <a:accent3>
      <a:srgbClr val="3C7648"/>
    </a:accent3>
    <a:accent4>
      <a:srgbClr val="00AEEF"/>
    </a:accent4>
    <a:accent5>
      <a:srgbClr val="5FB8E7"/>
    </a:accent5>
    <a:accent6>
      <a:srgbClr val="333782"/>
    </a:accent6>
    <a:hlink>
      <a:srgbClr val="333782"/>
    </a:hlink>
    <a:folHlink>
      <a:srgbClr val="55402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5646</TotalTime>
  <Words>4962</Words>
  <Application>Microsoft Office PowerPoint</Application>
  <PresentationFormat>On-screen Show (4:3)</PresentationFormat>
  <Paragraphs>562</Paragraphs>
  <Slides>41</Slides>
  <Notes>38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RMIT Core Presentation 2</vt:lpstr>
      <vt:lpstr>Document</vt:lpstr>
      <vt:lpstr>PowerPoint Presentation</vt:lpstr>
      <vt:lpstr>Australia – Victoria - Melbourne</vt:lpstr>
      <vt:lpstr>Presentation Outline</vt:lpstr>
      <vt:lpstr>1. Brief Profile of Victoria: GHG profile; emissions by sector; </vt:lpstr>
      <vt:lpstr>1. Brief Profile of Victoria:  trends; key vulnerabilities and challenges </vt:lpstr>
      <vt:lpstr>1. Brief Profile of Victoria: trends and challenges.</vt:lpstr>
      <vt:lpstr>2. National Climate Change Policies and Plans:  </vt:lpstr>
      <vt:lpstr>Adaptation and Mitigation Actions</vt:lpstr>
      <vt:lpstr>2. State and Local Climate Change Policies and Plans: state and local initiatives. </vt:lpstr>
      <vt:lpstr>3. Case Study Project Context:  Western region of Melbourne  (WAGA – Western Alliance for Greenhouse Action – 8 councils)   </vt:lpstr>
      <vt:lpstr>3. Case Study Project Context: Urban Development Characteristics  </vt:lpstr>
      <vt:lpstr>3. Brief Profile of WAGA: GHG profile; emissions by sector, trends</vt:lpstr>
      <vt:lpstr>3. Brief Profile of WAGA: trends; key vulnerabilities and challenges.</vt:lpstr>
      <vt:lpstr>3. Western Region Climate Policies and Plans</vt:lpstr>
      <vt:lpstr>PowerPoint Presentation</vt:lpstr>
      <vt:lpstr>4. Case Study Project: ‘How Well Are We Adapting?’ Reporting to Who and Why? Different audiences, Different objectives </vt:lpstr>
      <vt:lpstr>5. Designing a Framework - Approaches and Indicators: Some key lessons from the literature</vt:lpstr>
      <vt:lpstr>AdaptME toolkit (UKCIP 2011)</vt:lpstr>
      <vt:lpstr>Purpose? Why are we doing this?  Many possible reasons…..</vt:lpstr>
      <vt:lpstr>Methods and types of evaluation/assessment</vt:lpstr>
      <vt:lpstr>Common Approach: Input-output-outcome </vt:lpstr>
      <vt:lpstr>Less Common Approach but Important for Adaptation:  Process based evaluation </vt:lpstr>
      <vt:lpstr>PowerPoint Presentation</vt:lpstr>
      <vt:lpstr>What are we measuring against?  </vt:lpstr>
      <vt:lpstr>Baselines for 5 areas (World Bank 2010)</vt:lpstr>
      <vt:lpstr>Choosing Indicators: Issues to consider in dealing with shifting or dynamic baselines</vt:lpstr>
      <vt:lpstr>PowerPoint Presentation</vt:lpstr>
      <vt:lpstr>PowerPoint Presentation</vt:lpstr>
      <vt:lpstr>Principles guiding indicator choice</vt:lpstr>
      <vt:lpstr>6. Piloting the Framework: Themes and Indicators (examples)</vt:lpstr>
      <vt:lpstr>6. Piloting the Framework: Themes and Indicators Community Wellbeing and Emergency management</vt:lpstr>
      <vt:lpstr>PowerPoint Presentation</vt:lpstr>
      <vt:lpstr>Open Space and Water Security</vt:lpstr>
      <vt:lpstr>PowerPoint Presentation</vt:lpstr>
      <vt:lpstr>Data Collection – Indicator template Piloting with four councils.</vt:lpstr>
      <vt:lpstr>What could long term trending tell us?</vt:lpstr>
      <vt:lpstr>Value of the framework to inform decision making</vt:lpstr>
      <vt:lpstr>Visualising long term trending</vt:lpstr>
      <vt:lpstr>What is this telling us and what do we want to know?</vt:lpstr>
      <vt:lpstr>Emerging challenges</vt:lpstr>
      <vt:lpstr>Embedding M&amp;E – key lessons</vt:lpstr>
    </vt:vector>
  </TitlesOfParts>
  <Company>RMIT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WAGA PAG Workshop - How Well Are We Adapting?    16 July 2014</dc:title>
  <dc:creator>Susie Moloney</dc:creator>
  <cp:lastModifiedBy>Brimbank</cp:lastModifiedBy>
  <cp:revision>131</cp:revision>
  <cp:lastPrinted>2016-06-04T10:41:24Z</cp:lastPrinted>
  <dcterms:created xsi:type="dcterms:W3CDTF">2015-11-30T02:44:40Z</dcterms:created>
  <dcterms:modified xsi:type="dcterms:W3CDTF">2017-03-16T06:28:42Z</dcterms:modified>
</cp:coreProperties>
</file>